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Geo" panose="020B0604020202020204"/>
      <p:regular r:id="rId15"/>
      <p: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vaL6DEBt53q4CsuCMPR1AIUB1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E5410E-39AC-4548-A09A-18FE7DC58A31}">
  <a:tblStyle styleId="{F1E5410E-39AC-4548-A09A-18FE7DC58A3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5" autoAdjust="0"/>
  </p:normalViewPr>
  <p:slideViewPr>
    <p:cSldViewPr snapToGrid="0">
      <p:cViewPr varScale="1">
        <p:scale>
          <a:sx n="86" d="100"/>
          <a:sy n="86" d="100"/>
        </p:scale>
        <p:origin x="51" y="933"/>
      </p:cViewPr>
      <p:guideLst>
        <p:guide orient="horz" pos="3185"/>
        <p:guide pos="39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aea75fdf1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aea75fdf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cSld name="Title page">
    <p:bg>
      <p:bgPr>
        <a:solidFill>
          <a:srgbClr val="262626"/>
        </a:solidFill>
        <a:effectLst/>
      </p:bgPr>
    </p:bg>
    <p:spTree>
      <p:nvGrpSpPr>
        <p:cNvPr id="1" name="Shape 12"/>
        <p:cNvGrpSpPr/>
        <p:nvPr/>
      </p:nvGrpSpPr>
      <p:grpSpPr>
        <a:xfrm>
          <a:off x="0" y="0"/>
          <a:ext cx="0" cy="0"/>
          <a:chOff x="0" y="0"/>
          <a:chExt cx="0" cy="0"/>
        </a:xfrm>
      </p:grpSpPr>
      <p:sp>
        <p:nvSpPr>
          <p:cNvPr id="13" name="Google Shape;13;p13"/>
          <p:cNvSpPr/>
          <p:nvPr/>
        </p:nvSpPr>
        <p:spPr>
          <a:xfrm>
            <a:off x="633304" y="-648376"/>
            <a:ext cx="733465" cy="236752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3"/>
          <p:cNvSpPr txBox="1">
            <a:spLocks noGrp="1"/>
          </p:cNvSpPr>
          <p:nvPr>
            <p:ph type="title"/>
          </p:nvPr>
        </p:nvSpPr>
        <p:spPr>
          <a:xfrm>
            <a:off x="502903" y="2766523"/>
            <a:ext cx="7734221" cy="111449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a:buNone/>
              <a:defRPr sz="40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body" idx="1"/>
          </p:nvPr>
        </p:nvSpPr>
        <p:spPr>
          <a:xfrm>
            <a:off x="530694" y="4709821"/>
            <a:ext cx="7734222" cy="27765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100"/>
              <a:buNone/>
              <a:defRPr sz="1100" b="1">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 name="Google Shape;16;p13"/>
          <p:cNvSpPr txBox="1">
            <a:spLocks noGrp="1"/>
          </p:cNvSpPr>
          <p:nvPr>
            <p:ph type="body" idx="2"/>
          </p:nvPr>
        </p:nvSpPr>
        <p:spPr>
          <a:xfrm>
            <a:off x="530694" y="2443859"/>
            <a:ext cx="7734222" cy="25241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None/>
              <a:defRPr sz="1800" b="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7" name="Google Shape;17;p13"/>
          <p:cNvPicPr preferRelativeResize="0"/>
          <p:nvPr/>
        </p:nvPicPr>
        <p:blipFill rotWithShape="1">
          <a:blip r:embed="rId2">
            <a:alphaModFix/>
          </a:blip>
          <a:srcRect/>
          <a:stretch/>
        </p:blipFill>
        <p:spPr>
          <a:xfrm>
            <a:off x="352425" y="581278"/>
            <a:ext cx="1289146" cy="14157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660B13"/>
        </a:solidFill>
        <a:effectLst/>
      </p:bgPr>
    </p:bg>
    <p:spTree>
      <p:nvGrpSpPr>
        <p:cNvPr id="1" name="Shape 18"/>
        <p:cNvGrpSpPr/>
        <p:nvPr/>
      </p:nvGrpSpPr>
      <p:grpSpPr>
        <a:xfrm>
          <a:off x="0" y="0"/>
          <a:ext cx="0" cy="0"/>
          <a:chOff x="0" y="0"/>
          <a:chExt cx="0" cy="0"/>
        </a:xfrm>
      </p:grpSpPr>
      <p:sp>
        <p:nvSpPr>
          <p:cNvPr id="19" name="Google Shape;19;p14"/>
          <p:cNvSpPr txBox="1"/>
          <p:nvPr/>
        </p:nvSpPr>
        <p:spPr>
          <a:xfrm>
            <a:off x="1378689" y="2390509"/>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14"/>
          <p:cNvSpPr txBox="1"/>
          <p:nvPr/>
        </p:nvSpPr>
        <p:spPr>
          <a:xfrm>
            <a:off x="1378689" y="2390509"/>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14"/>
          <p:cNvSpPr txBox="1"/>
          <p:nvPr/>
        </p:nvSpPr>
        <p:spPr>
          <a:xfrm>
            <a:off x="1378689" y="2390509"/>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14"/>
          <p:cNvSpPr txBox="1">
            <a:spLocks noGrp="1"/>
          </p:cNvSpPr>
          <p:nvPr>
            <p:ph type="title"/>
          </p:nvPr>
        </p:nvSpPr>
        <p:spPr>
          <a:xfrm>
            <a:off x="506694" y="2274522"/>
            <a:ext cx="6802482" cy="6569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4000"/>
              <a:buFont typeface="Arial"/>
              <a:buNone/>
              <a:defRPr sz="4000" b="1" i="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526131" y="2032786"/>
            <a:ext cx="3700462" cy="25241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400"/>
              <a:buNone/>
              <a:defRPr sz="1400" b="1" i="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p:nvPr/>
        </p:nvSpPr>
        <p:spPr>
          <a:xfrm>
            <a:off x="-14942" y="2032000"/>
            <a:ext cx="148614" cy="836706"/>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ith footer: white">
  <p:cSld name="Blank with footer: white">
    <p:spTree>
      <p:nvGrpSpPr>
        <p:cNvPr id="1" name="Shape 25"/>
        <p:cNvGrpSpPr/>
        <p:nvPr/>
      </p:nvGrpSpPr>
      <p:grpSpPr>
        <a:xfrm>
          <a:off x="0" y="0"/>
          <a:ext cx="0" cy="0"/>
          <a:chOff x="0" y="0"/>
          <a:chExt cx="0" cy="0"/>
        </a:xfrm>
      </p:grpSpPr>
      <p:grpSp>
        <p:nvGrpSpPr>
          <p:cNvPr id="26" name="Google Shape;26;p15"/>
          <p:cNvGrpSpPr/>
          <p:nvPr/>
        </p:nvGrpSpPr>
        <p:grpSpPr>
          <a:xfrm>
            <a:off x="-30788" y="4661517"/>
            <a:ext cx="9228667" cy="528963"/>
            <a:chOff x="-30788" y="4661517"/>
            <a:chExt cx="9228667" cy="528963"/>
          </a:xfrm>
        </p:grpSpPr>
        <p:sp>
          <p:nvSpPr>
            <p:cNvPr id="27" name="Google Shape;27;p15"/>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15"/>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5"/>
            <p:cNvSpPr txBox="1"/>
            <p:nvPr/>
          </p:nvSpPr>
          <p:spPr>
            <a:xfrm>
              <a:off x="1030972" y="4823737"/>
              <a:ext cx="3613600" cy="2308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a:t>
              </a:r>
              <a:endParaRPr sz="1400" b="0" i="0" u="none" strike="noStrike" cap="none">
                <a:solidFill>
                  <a:srgbClr val="000000"/>
                </a:solidFill>
                <a:latin typeface="Arial"/>
                <a:ea typeface="Arial"/>
                <a:cs typeface="Arial"/>
                <a:sym typeface="Arial"/>
              </a:endParaRPr>
            </a:p>
          </p:txBody>
        </p:sp>
      </p:grpSp>
      <p:pic>
        <p:nvPicPr>
          <p:cNvPr id="30" name="Google Shape;30;p15"/>
          <p:cNvPicPr preferRelativeResize="0"/>
          <p:nvPr/>
        </p:nvPicPr>
        <p:blipFill rotWithShape="1">
          <a:blip r:embed="rId2">
            <a:alphaModFix/>
          </a:blip>
          <a:srcRect/>
          <a:stretch/>
        </p:blipFill>
        <p:spPr>
          <a:xfrm>
            <a:off x="483819" y="4514843"/>
            <a:ext cx="684581" cy="7518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nly: white">
  <p:cSld name="Content only: white">
    <p:spTree>
      <p:nvGrpSpPr>
        <p:cNvPr id="1" name="Shape 31"/>
        <p:cNvGrpSpPr/>
        <p:nvPr/>
      </p:nvGrpSpPr>
      <p:grpSpPr>
        <a:xfrm>
          <a:off x="0" y="0"/>
          <a:ext cx="0" cy="0"/>
          <a:chOff x="0" y="0"/>
          <a:chExt cx="0" cy="0"/>
        </a:xfrm>
      </p:grpSpPr>
      <p:sp>
        <p:nvSpPr>
          <p:cNvPr id="32" name="Google Shape;32;p16"/>
          <p:cNvSpPr txBox="1">
            <a:spLocks noGrp="1"/>
          </p:cNvSpPr>
          <p:nvPr>
            <p:ph type="ctrTitle"/>
          </p:nvPr>
        </p:nvSpPr>
        <p:spPr>
          <a:xfrm>
            <a:off x="529827" y="759070"/>
            <a:ext cx="8004391" cy="69906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404041"/>
              </a:buClr>
              <a:buSzPts val="3000"/>
              <a:buFont typeface="Arial"/>
              <a:buNone/>
              <a:defRPr sz="3000" b="1" i="0" cap="none">
                <a:solidFill>
                  <a:srgbClr val="40404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p:nvPr/>
        </p:nvSpPr>
        <p:spPr>
          <a:xfrm>
            <a:off x="0" y="957832"/>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16"/>
          <p:cNvSpPr txBox="1">
            <a:spLocks noGrp="1"/>
          </p:cNvSpPr>
          <p:nvPr>
            <p:ph type="body" idx="1"/>
          </p:nvPr>
        </p:nvSpPr>
        <p:spPr>
          <a:xfrm>
            <a:off x="4833956" y="284947"/>
            <a:ext cx="3700462" cy="252412"/>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1100"/>
              <a:buNone/>
              <a:defRPr sz="1100" b="0" i="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16"/>
          <p:cNvSpPr txBox="1"/>
          <p:nvPr/>
        </p:nvSpPr>
        <p:spPr>
          <a:xfrm>
            <a:off x="3556000" y="3541059"/>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36;p16"/>
          <p:cNvSpPr txBox="1">
            <a:spLocks noGrp="1"/>
          </p:cNvSpPr>
          <p:nvPr>
            <p:ph type="body" idx="2"/>
          </p:nvPr>
        </p:nvSpPr>
        <p:spPr>
          <a:xfrm>
            <a:off x="518824" y="1629404"/>
            <a:ext cx="8015594" cy="2810633"/>
          </a:xfrm>
          <a:prstGeom prst="rect">
            <a:avLst/>
          </a:prstGeom>
          <a:noFill/>
          <a:ln>
            <a:noFill/>
          </a:ln>
        </p:spPr>
        <p:txBody>
          <a:bodyPr spcFirstLastPara="1" wrap="square" lIns="91425" tIns="45700" rIns="91425" bIns="45700" anchor="t" anchorCtr="0">
            <a:normAutofit/>
          </a:bodyPr>
          <a:lstStyle>
            <a:lvl1pPr marL="457200" marR="0" lvl="0" indent="-342900" algn="l">
              <a:lnSpc>
                <a:spcPct val="100000"/>
              </a:lnSpc>
              <a:spcBef>
                <a:spcPts val="0"/>
              </a:spcBef>
              <a:spcAft>
                <a:spcPts val="0"/>
              </a:spcAft>
              <a:buClr>
                <a:srgbClr val="7F7F7F"/>
              </a:buClr>
              <a:buSzPts val="1800"/>
              <a:buFont typeface="Arial"/>
              <a:buAutoNum type="arabicPeriod"/>
              <a:defRPr sz="1800">
                <a:solidFill>
                  <a:srgbClr val="404041"/>
                </a:solidFill>
                <a:latin typeface="Arial"/>
                <a:ea typeface="Arial"/>
                <a:cs typeface="Arial"/>
                <a:sym typeface="Arial"/>
              </a:defRPr>
            </a:lvl1pPr>
            <a:lvl2pPr marL="914400" lvl="1"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2pPr>
            <a:lvl3pPr marL="1371600" lvl="2"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3pPr>
            <a:lvl4pPr marL="1828800" lvl="3"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4pPr>
            <a:lvl5pPr marL="2286000" lvl="4" indent="-330200" algn="l">
              <a:lnSpc>
                <a:spcPct val="100000"/>
              </a:lnSpc>
              <a:spcBef>
                <a:spcPts val="1800"/>
              </a:spcBef>
              <a:spcAft>
                <a:spcPts val="0"/>
              </a:spcAft>
              <a:buClr>
                <a:srgbClr val="404041"/>
              </a:buClr>
              <a:buSzPts val="1600"/>
              <a:buChar char="»"/>
              <a:defRPr sz="1600">
                <a:solidFill>
                  <a:srgbClr val="404041"/>
                </a:solidFill>
                <a:latin typeface="Arial"/>
                <a:ea typeface="Arial"/>
                <a:cs typeface="Arial"/>
                <a:sym typeface="Aria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37" name="Google Shape;37;p16"/>
          <p:cNvGrpSpPr/>
          <p:nvPr/>
        </p:nvGrpSpPr>
        <p:grpSpPr>
          <a:xfrm>
            <a:off x="-30788" y="4661517"/>
            <a:ext cx="9228667" cy="528963"/>
            <a:chOff x="-30788" y="4661517"/>
            <a:chExt cx="9228667" cy="528963"/>
          </a:xfrm>
        </p:grpSpPr>
        <p:sp>
          <p:nvSpPr>
            <p:cNvPr id="38" name="Google Shape;38;p16"/>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16"/>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16"/>
            <p:cNvSpPr txBox="1"/>
            <p:nvPr/>
          </p:nvSpPr>
          <p:spPr>
            <a:xfrm>
              <a:off x="1030972" y="4823737"/>
              <a:ext cx="3613600" cy="2308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a:t>
              </a:r>
              <a:endParaRPr sz="1400" b="0" i="0" u="none" strike="noStrike" cap="none">
                <a:solidFill>
                  <a:srgbClr val="000000"/>
                </a:solidFill>
                <a:latin typeface="Arial"/>
                <a:ea typeface="Arial"/>
                <a:cs typeface="Arial"/>
                <a:sym typeface="Arial"/>
              </a:endParaRPr>
            </a:p>
          </p:txBody>
        </p:sp>
      </p:grpSp>
      <p:pic>
        <p:nvPicPr>
          <p:cNvPr id="41" name="Google Shape;41;p16"/>
          <p:cNvPicPr preferRelativeResize="0"/>
          <p:nvPr/>
        </p:nvPicPr>
        <p:blipFill rotWithShape="1">
          <a:blip r:embed="rId2">
            <a:alphaModFix/>
          </a:blip>
          <a:srcRect/>
          <a:stretch/>
        </p:blipFill>
        <p:spPr>
          <a:xfrm>
            <a:off x="483819" y="4514843"/>
            <a:ext cx="684581" cy="7518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photo: white">
  <p:cSld name="Content and photo: white">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525303" y="464386"/>
            <a:ext cx="4560579" cy="77931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404041"/>
              </a:buClr>
              <a:buSzPts val="3000"/>
              <a:buFont typeface="Arial"/>
              <a:buNone/>
              <a:defRPr sz="3000" b="1" i="0">
                <a:solidFill>
                  <a:srgbClr val="40404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525303" y="1629405"/>
            <a:ext cx="4560579" cy="279236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Font typeface="Arial"/>
              <a:buChar char="•"/>
              <a:defRPr sz="1800">
                <a:solidFill>
                  <a:srgbClr val="404041"/>
                </a:solidFill>
                <a:latin typeface="Arial"/>
                <a:ea typeface="Arial"/>
                <a:cs typeface="Arial"/>
                <a:sym typeface="Arial"/>
              </a:defRPr>
            </a:lvl1pPr>
            <a:lvl2pPr marL="914400" lvl="1" indent="-342900" algn="l">
              <a:lnSpc>
                <a:spcPct val="100000"/>
              </a:lnSpc>
              <a:spcBef>
                <a:spcPts val="1800"/>
              </a:spcBef>
              <a:spcAft>
                <a:spcPts val="0"/>
              </a:spcAft>
              <a:buClr>
                <a:srgbClr val="404041"/>
              </a:buClr>
              <a:buSzPts val="1800"/>
              <a:buFont typeface="Arial"/>
              <a:buChar char="•"/>
              <a:defRPr sz="1800">
                <a:solidFill>
                  <a:srgbClr val="404041"/>
                </a:solidFill>
                <a:latin typeface="Arial"/>
                <a:ea typeface="Arial"/>
                <a:cs typeface="Arial"/>
                <a:sym typeface="Arial"/>
              </a:defRPr>
            </a:lvl2pPr>
            <a:lvl3pPr marL="1371600" lvl="2" indent="-342900" algn="l">
              <a:lnSpc>
                <a:spcPct val="100000"/>
              </a:lnSpc>
              <a:spcBef>
                <a:spcPts val="1800"/>
              </a:spcBef>
              <a:spcAft>
                <a:spcPts val="0"/>
              </a:spcAft>
              <a:buClr>
                <a:srgbClr val="404041"/>
              </a:buClr>
              <a:buSzPts val="1800"/>
              <a:buFont typeface="Arial"/>
              <a:buChar char="•"/>
              <a:defRPr sz="1800">
                <a:solidFill>
                  <a:srgbClr val="404041"/>
                </a:solidFill>
                <a:latin typeface="Arial"/>
                <a:ea typeface="Arial"/>
                <a:cs typeface="Arial"/>
                <a:sym typeface="Arial"/>
              </a:defRPr>
            </a:lvl3pPr>
            <a:lvl4pPr marL="1828800" lvl="3" indent="-342900" algn="l">
              <a:lnSpc>
                <a:spcPct val="100000"/>
              </a:lnSpc>
              <a:spcBef>
                <a:spcPts val="1800"/>
              </a:spcBef>
              <a:spcAft>
                <a:spcPts val="0"/>
              </a:spcAft>
              <a:buClr>
                <a:srgbClr val="404041"/>
              </a:buClr>
              <a:buSzPts val="1800"/>
              <a:buFont typeface="Arial"/>
              <a:buChar char="•"/>
              <a:defRPr sz="1800">
                <a:solidFill>
                  <a:srgbClr val="404041"/>
                </a:solidFill>
                <a:latin typeface="Arial"/>
                <a:ea typeface="Arial"/>
                <a:cs typeface="Arial"/>
                <a:sym typeface="Arial"/>
              </a:defRPr>
            </a:lvl4pPr>
            <a:lvl5pPr marL="2286000" lvl="4" indent="-342900" algn="l">
              <a:lnSpc>
                <a:spcPct val="100000"/>
              </a:lnSpc>
              <a:spcBef>
                <a:spcPts val="1800"/>
              </a:spcBef>
              <a:spcAft>
                <a:spcPts val="0"/>
              </a:spcAft>
              <a:buClr>
                <a:srgbClr val="404041"/>
              </a:buClr>
              <a:buSzPts val="1800"/>
              <a:buFont typeface="Arial"/>
              <a:buChar char="•"/>
              <a:defRPr sz="1800">
                <a:solidFill>
                  <a:srgbClr val="404041"/>
                </a:solidFill>
                <a:latin typeface="Arial"/>
                <a:ea typeface="Arial"/>
                <a:cs typeface="Arial"/>
                <a:sym typeface="Aria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17"/>
          <p:cNvSpPr>
            <a:spLocks noGrp="1"/>
          </p:cNvSpPr>
          <p:nvPr>
            <p:ph type="pic" idx="2"/>
          </p:nvPr>
        </p:nvSpPr>
        <p:spPr>
          <a:xfrm>
            <a:off x="5573058" y="0"/>
            <a:ext cx="3570941" cy="5143500"/>
          </a:xfrm>
          <a:prstGeom prst="rect">
            <a:avLst/>
          </a:prstGeom>
          <a:noFill/>
          <a:ln>
            <a:noFill/>
          </a:ln>
        </p:spPr>
      </p:sp>
      <p:sp>
        <p:nvSpPr>
          <p:cNvPr id="46" name="Google Shape;46;p17"/>
          <p:cNvSpPr/>
          <p:nvPr/>
        </p:nvSpPr>
        <p:spPr>
          <a:xfrm>
            <a:off x="0" y="486799"/>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17"/>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8" name="Google Shape;48;p17"/>
          <p:cNvPicPr preferRelativeResize="0"/>
          <p:nvPr/>
        </p:nvPicPr>
        <p:blipFill rotWithShape="1">
          <a:blip r:embed="rId2">
            <a:alphaModFix/>
          </a:blip>
          <a:srcRect/>
          <a:stretch/>
        </p:blipFill>
        <p:spPr>
          <a:xfrm>
            <a:off x="483819" y="4514843"/>
            <a:ext cx="684581" cy="751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only: black">
  <p:cSld name="Content only: black">
    <p:bg>
      <p:bgPr>
        <a:solidFill>
          <a:srgbClr val="262626"/>
        </a:solidFill>
        <a:effectLst/>
      </p:bgPr>
    </p:bg>
    <p:spTree>
      <p:nvGrpSpPr>
        <p:cNvPr id="1" name="Shape 49"/>
        <p:cNvGrpSpPr/>
        <p:nvPr/>
      </p:nvGrpSpPr>
      <p:grpSpPr>
        <a:xfrm>
          <a:off x="0" y="0"/>
          <a:ext cx="0" cy="0"/>
          <a:chOff x="0" y="0"/>
          <a:chExt cx="0" cy="0"/>
        </a:xfrm>
      </p:grpSpPr>
      <p:sp>
        <p:nvSpPr>
          <p:cNvPr id="50" name="Google Shape;50;p18"/>
          <p:cNvSpPr txBox="1">
            <a:spLocks noGrp="1"/>
          </p:cNvSpPr>
          <p:nvPr>
            <p:ph type="ctrTitle"/>
          </p:nvPr>
        </p:nvSpPr>
        <p:spPr>
          <a:xfrm>
            <a:off x="523348" y="759070"/>
            <a:ext cx="8004409" cy="69906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000"/>
              <a:buFont typeface="Arial"/>
              <a:buNone/>
              <a:defRPr sz="3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subTitle" idx="1"/>
          </p:nvPr>
        </p:nvSpPr>
        <p:spPr>
          <a:xfrm>
            <a:off x="523348" y="1630404"/>
            <a:ext cx="8011069" cy="281876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800"/>
              <a:buFont typeface="Arial"/>
              <a:buAutoNum type="arabicPeriod"/>
              <a:defRPr sz="1800">
                <a:solidFill>
                  <a:schemeClr val="lt1"/>
                </a:solidFill>
                <a:latin typeface="Arial"/>
                <a:ea typeface="Arial"/>
                <a:cs typeface="Arial"/>
                <a:sym typeface="Arial"/>
              </a:defRPr>
            </a:lvl1pPr>
            <a:lvl2pPr lvl="1" algn="ctr">
              <a:lnSpc>
                <a:spcPct val="100000"/>
              </a:lnSpc>
              <a:spcBef>
                <a:spcPts val="1800"/>
              </a:spcBef>
              <a:spcAft>
                <a:spcPts val="0"/>
              </a:spcAft>
              <a:buClr>
                <a:srgbClr val="888888"/>
              </a:buClr>
              <a:buSzPts val="1800"/>
              <a:buNone/>
              <a:defRPr>
                <a:solidFill>
                  <a:srgbClr val="888888"/>
                </a:solidFill>
              </a:defRPr>
            </a:lvl2pPr>
            <a:lvl3pPr lvl="2" algn="ctr">
              <a:lnSpc>
                <a:spcPct val="100000"/>
              </a:lnSpc>
              <a:spcBef>
                <a:spcPts val="1800"/>
              </a:spcBef>
              <a:spcAft>
                <a:spcPts val="0"/>
              </a:spcAft>
              <a:buClr>
                <a:srgbClr val="888888"/>
              </a:buClr>
              <a:buSzPts val="1800"/>
              <a:buNone/>
              <a:defRPr>
                <a:solidFill>
                  <a:srgbClr val="888888"/>
                </a:solidFill>
              </a:defRPr>
            </a:lvl3pPr>
            <a:lvl4pPr lvl="3" algn="ctr">
              <a:lnSpc>
                <a:spcPct val="100000"/>
              </a:lnSpc>
              <a:spcBef>
                <a:spcPts val="1800"/>
              </a:spcBef>
              <a:spcAft>
                <a:spcPts val="0"/>
              </a:spcAft>
              <a:buClr>
                <a:srgbClr val="888888"/>
              </a:buClr>
              <a:buSzPts val="1800"/>
              <a:buNone/>
              <a:defRPr>
                <a:solidFill>
                  <a:srgbClr val="888888"/>
                </a:solidFill>
              </a:defRPr>
            </a:lvl4pPr>
            <a:lvl5pPr lvl="4" algn="ctr">
              <a:lnSpc>
                <a:spcPct val="100000"/>
              </a:lnSpc>
              <a:spcBef>
                <a:spcPts val="1800"/>
              </a:spcBef>
              <a:spcAft>
                <a:spcPts val="0"/>
              </a:spcAft>
              <a:buClr>
                <a:srgbClr val="888888"/>
              </a:buClr>
              <a:buSzPts val="1800"/>
              <a:buNone/>
              <a:defRPr>
                <a:solidFill>
                  <a:srgbClr val="888888"/>
                </a:solidFill>
              </a:defRPr>
            </a:lvl5pPr>
            <a:lvl6pPr lvl="5" algn="ctr">
              <a:lnSpc>
                <a:spcPct val="100000"/>
              </a:lnSpc>
              <a:spcBef>
                <a:spcPts val="18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2" name="Google Shape;52;p18"/>
          <p:cNvSpPr txBox="1">
            <a:spLocks noGrp="1"/>
          </p:cNvSpPr>
          <p:nvPr>
            <p:ph type="body" idx="2"/>
          </p:nvPr>
        </p:nvSpPr>
        <p:spPr>
          <a:xfrm>
            <a:off x="4833956" y="284947"/>
            <a:ext cx="3700462" cy="252412"/>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1100"/>
              <a:buNone/>
              <a:defRPr sz="1100" b="0" i="0">
                <a:solidFill>
                  <a:srgbClr val="A6A6A6"/>
                </a:solidFill>
                <a:latin typeface="Arial"/>
                <a:ea typeface="Arial"/>
                <a:cs typeface="Arial"/>
                <a:sym typeface="Arial"/>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18"/>
          <p:cNvSpPr/>
          <p:nvPr/>
        </p:nvSpPr>
        <p:spPr>
          <a:xfrm>
            <a:off x="0" y="957832"/>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54" name="Google Shape;54;p18"/>
          <p:cNvGrpSpPr/>
          <p:nvPr/>
        </p:nvGrpSpPr>
        <p:grpSpPr>
          <a:xfrm>
            <a:off x="-30788" y="4661517"/>
            <a:ext cx="9228667" cy="528963"/>
            <a:chOff x="-30788" y="4661517"/>
            <a:chExt cx="9228667" cy="528963"/>
          </a:xfrm>
        </p:grpSpPr>
        <p:sp>
          <p:nvSpPr>
            <p:cNvPr id="55" name="Google Shape;55;p18"/>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18"/>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18"/>
            <p:cNvSpPr txBox="1"/>
            <p:nvPr/>
          </p:nvSpPr>
          <p:spPr>
            <a:xfrm>
              <a:off x="1030972" y="4823737"/>
              <a:ext cx="3613600" cy="2308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a:t>
              </a:r>
              <a:endParaRPr sz="1400" b="0" i="0" u="none" strike="noStrike" cap="none">
                <a:solidFill>
                  <a:srgbClr val="000000"/>
                </a:solidFill>
                <a:latin typeface="Arial"/>
                <a:ea typeface="Arial"/>
                <a:cs typeface="Arial"/>
                <a:sym typeface="Arial"/>
              </a:endParaRPr>
            </a:p>
          </p:txBody>
        </p:sp>
      </p:grpSp>
      <p:pic>
        <p:nvPicPr>
          <p:cNvPr id="58" name="Google Shape;58;p18"/>
          <p:cNvPicPr preferRelativeResize="0"/>
          <p:nvPr/>
        </p:nvPicPr>
        <p:blipFill rotWithShape="1">
          <a:blip r:embed="rId2">
            <a:alphaModFix/>
          </a:blip>
          <a:srcRect/>
          <a:stretch/>
        </p:blipFill>
        <p:spPr>
          <a:xfrm>
            <a:off x="483819" y="4514843"/>
            <a:ext cx="684581" cy="7518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photo: black">
  <p:cSld name="Content and photo: black">
    <p:bg>
      <p:bgPr>
        <a:solidFill>
          <a:srgbClr val="252626"/>
        </a:solidFill>
        <a:effectLst/>
      </p:bgPr>
    </p:bg>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530124" y="464386"/>
            <a:ext cx="4560579" cy="77931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000"/>
              <a:buFont typeface="Arial"/>
              <a:buNone/>
              <a:defRPr sz="30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body" idx="1"/>
          </p:nvPr>
        </p:nvSpPr>
        <p:spPr>
          <a:xfrm>
            <a:off x="530124" y="1629404"/>
            <a:ext cx="4560579" cy="280149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Font typeface="Arial"/>
              <a:buChar char="•"/>
              <a:defRPr sz="1800">
                <a:solidFill>
                  <a:schemeClr val="lt1"/>
                </a:solidFill>
                <a:latin typeface="Arial"/>
                <a:ea typeface="Arial"/>
                <a:cs typeface="Arial"/>
                <a:sym typeface="Arial"/>
              </a:defRPr>
            </a:lvl1pPr>
            <a:lvl2pPr marL="914400" lvl="1"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2pPr>
            <a:lvl3pPr marL="1371600" lvl="2"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3pPr>
            <a:lvl4pPr marL="1828800" lvl="3"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4pPr>
            <a:lvl5pPr marL="2286000" lvl="4" indent="-342900" algn="l">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19"/>
          <p:cNvSpPr>
            <a:spLocks noGrp="1"/>
          </p:cNvSpPr>
          <p:nvPr>
            <p:ph type="pic" idx="2"/>
          </p:nvPr>
        </p:nvSpPr>
        <p:spPr>
          <a:xfrm>
            <a:off x="5564909" y="0"/>
            <a:ext cx="3570941" cy="5143500"/>
          </a:xfrm>
          <a:prstGeom prst="rect">
            <a:avLst/>
          </a:prstGeom>
          <a:noFill/>
          <a:ln>
            <a:noFill/>
          </a:ln>
        </p:spPr>
      </p:sp>
      <p:sp>
        <p:nvSpPr>
          <p:cNvPr id="63" name="Google Shape;63;p19"/>
          <p:cNvSpPr/>
          <p:nvPr/>
        </p:nvSpPr>
        <p:spPr>
          <a:xfrm>
            <a:off x="-15847" y="486799"/>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19"/>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5" name="Google Shape;65;p19"/>
          <p:cNvPicPr preferRelativeResize="0"/>
          <p:nvPr/>
        </p:nvPicPr>
        <p:blipFill rotWithShape="1">
          <a:blip r:embed="rId2">
            <a:alphaModFix/>
          </a:blip>
          <a:srcRect/>
          <a:stretch/>
        </p:blipFill>
        <p:spPr>
          <a:xfrm>
            <a:off x="483819" y="4514843"/>
            <a:ext cx="684581" cy="7518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footer: black">
  <p:cSld name="Blank with footer: black">
    <p:bg>
      <p:bgPr>
        <a:solidFill>
          <a:srgbClr val="252626"/>
        </a:solidFill>
        <a:effectLst/>
      </p:bgPr>
    </p:bg>
    <p:spTree>
      <p:nvGrpSpPr>
        <p:cNvPr id="1" name="Shape 66"/>
        <p:cNvGrpSpPr/>
        <p:nvPr/>
      </p:nvGrpSpPr>
      <p:grpSpPr>
        <a:xfrm>
          <a:off x="0" y="0"/>
          <a:ext cx="0" cy="0"/>
          <a:chOff x="0" y="0"/>
          <a:chExt cx="0" cy="0"/>
        </a:xfrm>
      </p:grpSpPr>
      <p:grpSp>
        <p:nvGrpSpPr>
          <p:cNvPr id="67" name="Google Shape;67;p20"/>
          <p:cNvGrpSpPr/>
          <p:nvPr/>
        </p:nvGrpSpPr>
        <p:grpSpPr>
          <a:xfrm>
            <a:off x="-30788" y="4661517"/>
            <a:ext cx="9228667" cy="528963"/>
            <a:chOff x="-30788" y="4661517"/>
            <a:chExt cx="9228667" cy="528963"/>
          </a:xfrm>
        </p:grpSpPr>
        <p:sp>
          <p:nvSpPr>
            <p:cNvPr id="68" name="Google Shape;68;p20"/>
            <p:cNvSpPr/>
            <p:nvPr/>
          </p:nvSpPr>
          <p:spPr>
            <a:xfrm>
              <a:off x="-30788" y="4734807"/>
              <a:ext cx="9228667" cy="455673"/>
            </a:xfrm>
            <a:prstGeom prst="rect">
              <a:avLst/>
            </a:prstGeom>
            <a:solidFill>
              <a:srgbClr val="69030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0"/>
            <p:cNvSpPr/>
            <p:nvPr/>
          </p:nvSpPr>
          <p:spPr>
            <a:xfrm>
              <a:off x="635303" y="4661517"/>
              <a:ext cx="387197" cy="528963"/>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0"/>
            <p:cNvSpPr txBox="1"/>
            <p:nvPr/>
          </p:nvSpPr>
          <p:spPr>
            <a:xfrm>
              <a:off x="1030972" y="4823737"/>
              <a:ext cx="3613600" cy="2308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Arial"/>
                  <a:ea typeface="Arial"/>
                  <a:cs typeface="Arial"/>
                  <a:sym typeface="Arial"/>
                </a:rPr>
                <a:t>INDIANA UNIVERSITY</a:t>
              </a:r>
              <a:endParaRPr sz="1400" b="0" i="0" u="none" strike="noStrike" cap="none">
                <a:solidFill>
                  <a:srgbClr val="000000"/>
                </a:solidFill>
                <a:latin typeface="Arial"/>
                <a:ea typeface="Arial"/>
                <a:cs typeface="Arial"/>
                <a:sym typeface="Arial"/>
              </a:endParaRPr>
            </a:p>
          </p:txBody>
        </p:sp>
      </p:grpSp>
      <p:pic>
        <p:nvPicPr>
          <p:cNvPr id="71" name="Google Shape;71;p20"/>
          <p:cNvPicPr preferRelativeResize="0"/>
          <p:nvPr/>
        </p:nvPicPr>
        <p:blipFill rotWithShape="1">
          <a:blip r:embed="rId2">
            <a:alphaModFix/>
          </a:blip>
          <a:srcRect/>
          <a:stretch/>
        </p:blipFill>
        <p:spPr>
          <a:xfrm>
            <a:off x="483819" y="4514843"/>
            <a:ext cx="684581" cy="7518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ing slide with IUPUI lockup">
  <p:cSld name="Closing slide with IUPUI lockup">
    <p:bg>
      <p:bgPr>
        <a:solidFill>
          <a:srgbClr val="690304"/>
        </a:solidFill>
        <a:effectLst/>
      </p:bgPr>
    </p:bg>
    <p:spTree>
      <p:nvGrpSpPr>
        <p:cNvPr id="1" name="Shape 72"/>
        <p:cNvGrpSpPr/>
        <p:nvPr/>
      </p:nvGrpSpPr>
      <p:grpSpPr>
        <a:xfrm>
          <a:off x="0" y="0"/>
          <a:ext cx="0" cy="0"/>
          <a:chOff x="0" y="0"/>
          <a:chExt cx="0" cy="0"/>
        </a:xfrm>
      </p:grpSpPr>
      <p:sp>
        <p:nvSpPr>
          <p:cNvPr id="73" name="Google Shape;73;p21"/>
          <p:cNvSpPr txBox="1">
            <a:spLocks noGrp="1"/>
          </p:cNvSpPr>
          <p:nvPr>
            <p:ph type="body" idx="1"/>
          </p:nvPr>
        </p:nvSpPr>
        <p:spPr>
          <a:xfrm>
            <a:off x="536602" y="680397"/>
            <a:ext cx="7859185" cy="27216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a:solidFill>
                  <a:schemeClr val="lt1"/>
                </a:solidFill>
                <a:latin typeface="Arial"/>
                <a:ea typeface="Arial"/>
                <a:cs typeface="Arial"/>
                <a:sym typeface="Arial"/>
              </a:defRPr>
            </a:lvl1pPr>
            <a:lvl2pPr marL="914400" lvl="1" indent="-228600" algn="l">
              <a:lnSpc>
                <a:spcPct val="100000"/>
              </a:lnSpc>
              <a:spcBef>
                <a:spcPts val="1800"/>
              </a:spcBef>
              <a:spcAft>
                <a:spcPts val="0"/>
              </a:spcAft>
              <a:buClr>
                <a:schemeClr val="lt1"/>
              </a:buClr>
              <a:buSzPts val="1600"/>
              <a:buNone/>
              <a:defRPr sz="1600">
                <a:solidFill>
                  <a:schemeClr val="lt1"/>
                </a:solidFill>
                <a:latin typeface="Arial"/>
                <a:ea typeface="Arial"/>
                <a:cs typeface="Arial"/>
                <a:sym typeface="Arial"/>
              </a:defRPr>
            </a:lvl2pPr>
            <a:lvl3pPr marL="1371600" lvl="2" indent="-228600" algn="l">
              <a:lnSpc>
                <a:spcPct val="100000"/>
              </a:lnSpc>
              <a:spcBef>
                <a:spcPts val="1800"/>
              </a:spcBef>
              <a:spcAft>
                <a:spcPts val="0"/>
              </a:spcAft>
              <a:buClr>
                <a:schemeClr val="lt1"/>
              </a:buClr>
              <a:buSzPts val="1600"/>
              <a:buNone/>
              <a:defRPr sz="1600">
                <a:solidFill>
                  <a:schemeClr val="lt1"/>
                </a:solidFill>
                <a:latin typeface="Arial"/>
                <a:ea typeface="Arial"/>
                <a:cs typeface="Arial"/>
                <a:sym typeface="Arial"/>
              </a:defRPr>
            </a:lvl3pPr>
            <a:lvl4pPr marL="1828800" lvl="3" indent="-228600" algn="l">
              <a:lnSpc>
                <a:spcPct val="100000"/>
              </a:lnSpc>
              <a:spcBef>
                <a:spcPts val="1800"/>
              </a:spcBef>
              <a:spcAft>
                <a:spcPts val="0"/>
              </a:spcAft>
              <a:buClr>
                <a:schemeClr val="lt1"/>
              </a:buClr>
              <a:buSzPts val="1600"/>
              <a:buNone/>
              <a:defRPr sz="1600">
                <a:solidFill>
                  <a:schemeClr val="lt1"/>
                </a:solidFill>
                <a:latin typeface="Arial"/>
                <a:ea typeface="Arial"/>
                <a:cs typeface="Arial"/>
                <a:sym typeface="Arial"/>
              </a:defRPr>
            </a:lvl4pPr>
            <a:lvl5pPr marL="2286000" lvl="4" indent="-330200" algn="l">
              <a:lnSpc>
                <a:spcPct val="100000"/>
              </a:lnSpc>
              <a:spcBef>
                <a:spcPts val="1800"/>
              </a:spcBef>
              <a:spcAft>
                <a:spcPts val="0"/>
              </a:spcAft>
              <a:buClr>
                <a:schemeClr val="lt1"/>
              </a:buClr>
              <a:buSzPts val="1600"/>
              <a:buChar char="»"/>
              <a:defRPr sz="1600">
                <a:solidFill>
                  <a:schemeClr val="lt1"/>
                </a:solidFill>
                <a:latin typeface="Arial"/>
                <a:ea typeface="Arial"/>
                <a:cs typeface="Arial"/>
                <a:sym typeface="Aria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21"/>
          <p:cNvSpPr/>
          <p:nvPr/>
        </p:nvSpPr>
        <p:spPr>
          <a:xfrm>
            <a:off x="-15847" y="680397"/>
            <a:ext cx="82664" cy="387197"/>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75" name="Google Shape;75;p21"/>
          <p:cNvGrpSpPr/>
          <p:nvPr/>
        </p:nvGrpSpPr>
        <p:grpSpPr>
          <a:xfrm>
            <a:off x="631042" y="4235585"/>
            <a:ext cx="3372874" cy="922081"/>
            <a:chOff x="631042" y="4235585"/>
            <a:chExt cx="3372874" cy="922081"/>
          </a:xfrm>
        </p:grpSpPr>
        <p:sp>
          <p:nvSpPr>
            <p:cNvPr id="76" name="Google Shape;76;p21"/>
            <p:cNvSpPr/>
            <p:nvPr/>
          </p:nvSpPr>
          <p:spPr>
            <a:xfrm>
              <a:off x="631042" y="4235585"/>
              <a:ext cx="536130" cy="922081"/>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7" name="Google Shape;77;p21" descr="indianauniversitywhite.eps"/>
            <p:cNvPicPr preferRelativeResize="0"/>
            <p:nvPr/>
          </p:nvPicPr>
          <p:blipFill rotWithShape="1">
            <a:blip r:embed="rId2">
              <a:alphaModFix/>
            </a:blip>
            <a:srcRect/>
            <a:stretch/>
          </p:blipFill>
          <p:spPr>
            <a:xfrm>
              <a:off x="1373894" y="4313667"/>
              <a:ext cx="2630022" cy="472055"/>
            </a:xfrm>
            <a:prstGeom prst="rect">
              <a:avLst/>
            </a:prstGeom>
            <a:noFill/>
            <a:ln>
              <a:noFill/>
            </a:ln>
          </p:spPr>
        </p:pic>
      </p:grpSp>
      <p:pic>
        <p:nvPicPr>
          <p:cNvPr id="78" name="Google Shape;78;p21"/>
          <p:cNvPicPr preferRelativeResize="0"/>
          <p:nvPr/>
        </p:nvPicPr>
        <p:blipFill rotWithShape="1">
          <a:blip r:embed="rId3">
            <a:alphaModFix/>
          </a:blip>
          <a:srcRect/>
          <a:stretch/>
        </p:blipFill>
        <p:spPr>
          <a:xfrm>
            <a:off x="422970" y="4033752"/>
            <a:ext cx="950924" cy="10443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1161892" y="634604"/>
            <a:ext cx="6802482"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1161892" y="1589938"/>
            <a:ext cx="6802482" cy="3215287"/>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0"/>
              </a:spcBef>
              <a:spcAft>
                <a:spcPts val="0"/>
              </a:spcAft>
              <a:buClr>
                <a:srgbClr val="7F7F7F"/>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title"/>
          </p:nvPr>
        </p:nvSpPr>
        <p:spPr>
          <a:xfrm>
            <a:off x="502903" y="2149489"/>
            <a:ext cx="7882814" cy="11144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chemeClr val="lt1"/>
              </a:buClr>
              <a:buSzPct val="100000"/>
              <a:buFont typeface="Arial"/>
              <a:buNone/>
            </a:pPr>
            <a:r>
              <a:rPr lang="en-US" sz="3200" dirty="0"/>
              <a:t>Climate Engineering Teaching Module</a:t>
            </a:r>
            <a:br>
              <a:rPr lang="en-US" sz="3200" dirty="0"/>
            </a:br>
            <a:r>
              <a:rPr lang="en-US" sz="2000" dirty="0"/>
              <a:t>Lesson 3 – Climate Engineering Design</a:t>
            </a:r>
            <a:endParaRPr sz="3200" dirty="0"/>
          </a:p>
        </p:txBody>
      </p:sp>
      <p:sp>
        <p:nvSpPr>
          <p:cNvPr id="84" name="Google Shape;84;p1"/>
          <p:cNvSpPr txBox="1">
            <a:spLocks noGrp="1"/>
          </p:cNvSpPr>
          <p:nvPr>
            <p:ph type="body" idx="1"/>
          </p:nvPr>
        </p:nvSpPr>
        <p:spPr>
          <a:xfrm>
            <a:off x="530694" y="4709821"/>
            <a:ext cx="7734222" cy="27765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US"/>
              <a:t>INDIANA UNIVERSITY</a:t>
            </a:r>
            <a:endParaRPr/>
          </a:p>
        </p:txBody>
      </p:sp>
      <p:sp>
        <p:nvSpPr>
          <p:cNvPr id="85" name="Google Shape;85;p1"/>
          <p:cNvSpPr txBox="1">
            <a:spLocks noGrp="1"/>
          </p:cNvSpPr>
          <p:nvPr>
            <p:ph type="body" idx="2"/>
          </p:nvPr>
        </p:nvSpPr>
        <p:spPr>
          <a:xfrm>
            <a:off x="502903" y="3574470"/>
            <a:ext cx="7734222" cy="80550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Ben Kravitz</a:t>
            </a:r>
            <a:r>
              <a:rPr lang="en-US" baseline="30000"/>
              <a:t>1</a:t>
            </a:r>
            <a:r>
              <a:rPr lang="en-US"/>
              <a:t>, Paul Goddard</a:t>
            </a:r>
            <a:r>
              <a:rPr lang="en-US" baseline="30000"/>
              <a:t>1</a:t>
            </a:r>
            <a:r>
              <a:rPr lang="en-US"/>
              <a:t>, and Adam Scribner</a:t>
            </a:r>
            <a:r>
              <a:rPr lang="en-US" baseline="30000"/>
              <a:t>2</a:t>
            </a:r>
            <a:br>
              <a:rPr lang="en-US"/>
            </a:br>
            <a:r>
              <a:rPr lang="en-US"/>
              <a:t>1.</a:t>
            </a:r>
            <a:r>
              <a:rPr lang="en-US" sz="1400"/>
              <a:t>Department of Earth and Atmospheric Sciences 2. The School of Education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9"/>
          <p:cNvSpPr txBox="1">
            <a:spLocks noGrp="1"/>
          </p:cNvSpPr>
          <p:nvPr>
            <p:ph type="title" idx="4294967295"/>
          </p:nvPr>
        </p:nvSpPr>
        <p:spPr>
          <a:xfrm>
            <a:off x="66174" y="66174"/>
            <a:ext cx="3880184" cy="36933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Final Product (</a:t>
            </a:r>
            <a:r>
              <a:rPr kumimoji="0" lang="en-US" sz="1800" b="0" i="0" u="none" strike="noStrike" kern="0" cap="none" spc="0" normalizeH="0" baseline="0" noProof="0" dirty="0" err="1">
                <a:ln>
                  <a:noFill/>
                </a:ln>
                <a:solidFill>
                  <a:schemeClr val="dk1"/>
                </a:solidFill>
                <a:effectLst/>
                <a:uLnTx/>
                <a:uFillTx/>
                <a:latin typeface="Arial"/>
                <a:ea typeface="Arial"/>
                <a:cs typeface="Arial"/>
                <a:sym typeface="Arial"/>
              </a:rPr>
              <a:t>cont</a:t>
            </a: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3" name="Google Shape;183;p9"/>
          <p:cNvSpPr txBox="1"/>
          <p:nvPr/>
        </p:nvSpPr>
        <p:spPr>
          <a:xfrm>
            <a:off x="166486" y="704513"/>
            <a:ext cx="265248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Create an Engineering Blueprint</a:t>
            </a:r>
            <a:endParaRPr sz="1400" b="0" i="0" u="none" strike="noStrike" cap="none">
              <a:solidFill>
                <a:srgbClr val="000000"/>
              </a:solidFill>
              <a:latin typeface="Arial"/>
              <a:ea typeface="Arial"/>
              <a:cs typeface="Arial"/>
              <a:sym typeface="Arial"/>
            </a:endParaRPr>
          </a:p>
        </p:txBody>
      </p:sp>
      <p:sp>
        <p:nvSpPr>
          <p:cNvPr id="217" name="Google Shape;217;p9"/>
          <p:cNvSpPr txBox="1"/>
          <p:nvPr/>
        </p:nvSpPr>
        <p:spPr>
          <a:xfrm>
            <a:off x="258418" y="1472427"/>
            <a:ext cx="4612480" cy="305731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r>
              <a:rPr lang="en-US" sz="1800" b="0" i="0" u="sng" strike="noStrike" cap="none">
                <a:solidFill>
                  <a:srgbClr val="690304"/>
                </a:solidFill>
                <a:latin typeface="Arial"/>
                <a:ea typeface="Arial"/>
                <a:cs typeface="Arial"/>
                <a:sym typeface="Arial"/>
              </a:rPr>
              <a:t>Checklist</a:t>
            </a:r>
            <a:endParaRPr sz="1800" b="0" i="0" u="sng" strike="noStrike" cap="none">
              <a:solidFill>
                <a:srgbClr val="690304"/>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Title</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A descriptive subtitle</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Drawings from at least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two perspectives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Label &amp; a Table of features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Label &amp; a Table of the size</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Meets all criteria</a:t>
            </a:r>
            <a:endParaRPr sz="1800" b="0" i="0" u="none" strike="noStrike" cap="none">
              <a:solidFill>
                <a:srgbClr val="690304"/>
              </a:solidFill>
              <a:latin typeface="Arial"/>
              <a:ea typeface="Arial"/>
              <a:cs typeface="Arial"/>
              <a:sym typeface="Arial"/>
            </a:endParaRPr>
          </a:p>
        </p:txBody>
      </p:sp>
      <p:grpSp>
        <p:nvGrpSpPr>
          <p:cNvPr id="185" name="Google Shape;185;p9">
            <a:extLst>
              <a:ext uri="{C183D7F6-B498-43B3-948B-1728B52AA6E4}">
                <adec:decorative xmlns:adec="http://schemas.microsoft.com/office/drawing/2017/decorative" val="1"/>
              </a:ext>
            </a:extLst>
          </p:cNvPr>
          <p:cNvGrpSpPr/>
          <p:nvPr/>
        </p:nvGrpSpPr>
        <p:grpSpPr>
          <a:xfrm>
            <a:off x="3158899" y="42550"/>
            <a:ext cx="6080547" cy="4719948"/>
            <a:chOff x="2992208" y="42550"/>
            <a:chExt cx="6080547" cy="4719948"/>
          </a:xfrm>
        </p:grpSpPr>
        <p:grpSp>
          <p:nvGrpSpPr>
            <p:cNvPr id="186" name="Google Shape;186;p9"/>
            <p:cNvGrpSpPr/>
            <p:nvPr/>
          </p:nvGrpSpPr>
          <p:grpSpPr>
            <a:xfrm>
              <a:off x="2992208" y="42550"/>
              <a:ext cx="6080547" cy="4719948"/>
              <a:chOff x="3012948" y="61602"/>
              <a:chExt cx="6012180" cy="4666879"/>
            </a:xfrm>
          </p:grpSpPr>
          <p:grpSp>
            <p:nvGrpSpPr>
              <p:cNvPr id="187" name="Google Shape;187;p9"/>
              <p:cNvGrpSpPr/>
              <p:nvPr/>
            </p:nvGrpSpPr>
            <p:grpSpPr>
              <a:xfrm>
                <a:off x="3012948" y="61602"/>
                <a:ext cx="6012180" cy="4666879"/>
                <a:chOff x="3012948" y="61602"/>
                <a:chExt cx="6012180" cy="4666879"/>
              </a:xfrm>
            </p:grpSpPr>
            <p:pic>
              <p:nvPicPr>
                <p:cNvPr id="188" name="Google Shape;188;p9" descr="Diagram, engineering drawing&#10;&#10;Description automatically generated"/>
                <p:cNvPicPr preferRelativeResize="0"/>
                <p:nvPr/>
              </p:nvPicPr>
              <p:blipFill rotWithShape="1">
                <a:blip r:embed="rId3">
                  <a:alphaModFix/>
                </a:blip>
                <a:srcRect/>
                <a:stretch/>
              </p:blipFill>
              <p:spPr>
                <a:xfrm>
                  <a:off x="3012948" y="61602"/>
                  <a:ext cx="5883748" cy="4622945"/>
                </a:xfrm>
                <a:prstGeom prst="rect">
                  <a:avLst/>
                </a:prstGeom>
                <a:noFill/>
                <a:ln>
                  <a:noFill/>
                </a:ln>
              </p:spPr>
            </p:pic>
            <p:sp>
              <p:nvSpPr>
                <p:cNvPr id="189" name="Google Shape;189;p9"/>
                <p:cNvSpPr txBox="1"/>
                <p:nvPr/>
              </p:nvSpPr>
              <p:spPr>
                <a:xfrm>
                  <a:off x="7004304" y="4513037"/>
                  <a:ext cx="202082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https://www.bluemoonpatentprints.com</a:t>
                  </a:r>
                  <a:endParaRPr sz="1400" b="0" i="0" u="none" strike="noStrike" cap="none">
                    <a:solidFill>
                      <a:srgbClr val="000000"/>
                    </a:solidFill>
                    <a:latin typeface="Arial"/>
                    <a:ea typeface="Arial"/>
                    <a:cs typeface="Arial"/>
                    <a:sym typeface="Arial"/>
                  </a:endParaRPr>
                </a:p>
              </p:txBody>
            </p:sp>
          </p:grpSp>
          <p:grpSp>
            <p:nvGrpSpPr>
              <p:cNvPr id="190" name="Google Shape;190;p9"/>
              <p:cNvGrpSpPr/>
              <p:nvPr/>
            </p:nvGrpSpPr>
            <p:grpSpPr>
              <a:xfrm>
                <a:off x="3318306" y="2956314"/>
                <a:ext cx="2854989" cy="97449"/>
                <a:chOff x="3318061" y="2956314"/>
                <a:chExt cx="2876570" cy="97449"/>
              </a:xfrm>
            </p:grpSpPr>
            <p:cxnSp>
              <p:nvCxnSpPr>
                <p:cNvPr id="191" name="Google Shape;191;p9"/>
                <p:cNvCxnSpPr/>
                <p:nvPr/>
              </p:nvCxnSpPr>
              <p:spPr>
                <a:xfrm>
                  <a:off x="3318061" y="3005047"/>
                  <a:ext cx="2869830" cy="0"/>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92" name="Google Shape;192;p9"/>
                <p:cNvCxnSpPr/>
                <p:nvPr/>
              </p:nvCxnSpPr>
              <p:spPr>
                <a:xfrm>
                  <a:off x="6194631" y="2956314"/>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93" name="Google Shape;193;p9"/>
                <p:cNvCxnSpPr/>
                <p:nvPr/>
              </p:nvCxnSpPr>
              <p:spPr>
                <a:xfrm>
                  <a:off x="3318065" y="2956322"/>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grpSp>
          <p:grpSp>
            <p:nvGrpSpPr>
              <p:cNvPr id="194" name="Google Shape;194;p9"/>
              <p:cNvGrpSpPr/>
              <p:nvPr/>
            </p:nvGrpSpPr>
            <p:grpSpPr>
              <a:xfrm rot="5400000">
                <a:off x="2296073" y="1872450"/>
                <a:ext cx="1906952" cy="97440"/>
                <a:chOff x="3351276" y="870250"/>
                <a:chExt cx="2729484" cy="97442"/>
              </a:xfrm>
            </p:grpSpPr>
            <p:cxnSp>
              <p:nvCxnSpPr>
                <p:cNvPr id="195" name="Google Shape;195;p9"/>
                <p:cNvCxnSpPr/>
                <p:nvPr/>
              </p:nvCxnSpPr>
              <p:spPr>
                <a:xfrm>
                  <a:off x="3351276" y="918972"/>
                  <a:ext cx="2729484" cy="0"/>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96" name="Google Shape;196;p9"/>
                <p:cNvCxnSpPr/>
                <p:nvPr/>
              </p:nvCxnSpPr>
              <p:spPr>
                <a:xfrm>
                  <a:off x="6080760" y="870251"/>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97" name="Google Shape;197;p9"/>
                <p:cNvCxnSpPr/>
                <p:nvPr/>
              </p:nvCxnSpPr>
              <p:spPr>
                <a:xfrm>
                  <a:off x="3351276" y="870250"/>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grpSp>
          <p:grpSp>
            <p:nvGrpSpPr>
              <p:cNvPr id="198" name="Google Shape;198;p9"/>
              <p:cNvGrpSpPr/>
              <p:nvPr/>
            </p:nvGrpSpPr>
            <p:grpSpPr>
              <a:xfrm rot="5400000">
                <a:off x="5789389" y="1561458"/>
                <a:ext cx="980170" cy="97440"/>
                <a:chOff x="3351276" y="870250"/>
                <a:chExt cx="2729484" cy="97442"/>
              </a:xfrm>
            </p:grpSpPr>
            <p:cxnSp>
              <p:nvCxnSpPr>
                <p:cNvPr id="199" name="Google Shape;199;p9"/>
                <p:cNvCxnSpPr/>
                <p:nvPr/>
              </p:nvCxnSpPr>
              <p:spPr>
                <a:xfrm>
                  <a:off x="3351276" y="918972"/>
                  <a:ext cx="2729484" cy="0"/>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200" name="Google Shape;200;p9"/>
                <p:cNvCxnSpPr/>
                <p:nvPr/>
              </p:nvCxnSpPr>
              <p:spPr>
                <a:xfrm>
                  <a:off x="6080760" y="870251"/>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201" name="Google Shape;201;p9"/>
                <p:cNvCxnSpPr/>
                <p:nvPr/>
              </p:nvCxnSpPr>
              <p:spPr>
                <a:xfrm>
                  <a:off x="3351276" y="870250"/>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grpSp>
          <p:sp>
            <p:nvSpPr>
              <p:cNvPr id="202" name="Google Shape;202;p9"/>
              <p:cNvSpPr txBox="1"/>
              <p:nvPr/>
            </p:nvSpPr>
            <p:spPr>
              <a:xfrm>
                <a:off x="4229592" y="2953928"/>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42’9’’</a:t>
                </a:r>
                <a:endParaRPr sz="1400" b="0" i="0" u="none" strike="noStrike" cap="none">
                  <a:solidFill>
                    <a:srgbClr val="000000"/>
                  </a:solidFill>
                  <a:latin typeface="Arial"/>
                  <a:ea typeface="Arial"/>
                  <a:cs typeface="Arial"/>
                  <a:sym typeface="Arial"/>
                </a:endParaRPr>
              </a:p>
            </p:txBody>
          </p:sp>
          <p:sp>
            <p:nvSpPr>
              <p:cNvPr id="203" name="Google Shape;203;p9"/>
              <p:cNvSpPr txBox="1"/>
              <p:nvPr/>
            </p:nvSpPr>
            <p:spPr>
              <a:xfrm rot="-5400000">
                <a:off x="2760228" y="1813448"/>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36’1’’</a:t>
                </a:r>
                <a:endParaRPr sz="1400" b="0" i="0" u="none" strike="noStrike" cap="none">
                  <a:solidFill>
                    <a:srgbClr val="000000"/>
                  </a:solidFill>
                  <a:latin typeface="Arial"/>
                  <a:ea typeface="Arial"/>
                  <a:cs typeface="Arial"/>
                  <a:sym typeface="Arial"/>
                </a:endParaRPr>
              </a:p>
            </p:txBody>
          </p:sp>
          <p:sp>
            <p:nvSpPr>
              <p:cNvPr id="204" name="Google Shape;204;p9"/>
              <p:cNvSpPr txBox="1"/>
              <p:nvPr/>
            </p:nvSpPr>
            <p:spPr>
              <a:xfrm rot="-5400000">
                <a:off x="5790222" y="1448140"/>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11’4’’</a:t>
                </a:r>
                <a:endParaRPr sz="1400" b="0" i="0" u="none" strike="noStrike" cap="none">
                  <a:solidFill>
                    <a:srgbClr val="000000"/>
                  </a:solidFill>
                  <a:latin typeface="Arial"/>
                  <a:ea typeface="Arial"/>
                  <a:cs typeface="Arial"/>
                  <a:sym typeface="Arial"/>
                </a:endParaRPr>
              </a:p>
            </p:txBody>
          </p:sp>
          <p:sp>
            <p:nvSpPr>
              <p:cNvPr id="205" name="Google Shape;205;p9"/>
              <p:cNvSpPr txBox="1"/>
              <p:nvPr/>
            </p:nvSpPr>
            <p:spPr>
              <a:xfrm>
                <a:off x="3818800" y="1092065"/>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Main Rotor</a:t>
                </a:r>
                <a:endParaRPr sz="1400" b="0" i="0" u="none" strike="noStrike" cap="none">
                  <a:solidFill>
                    <a:srgbClr val="000000"/>
                  </a:solidFill>
                  <a:latin typeface="Arial"/>
                  <a:ea typeface="Arial"/>
                  <a:cs typeface="Arial"/>
                  <a:sym typeface="Arial"/>
                </a:endParaRPr>
              </a:p>
            </p:txBody>
          </p:sp>
          <p:sp>
            <p:nvSpPr>
              <p:cNvPr id="206" name="Google Shape;206;p9"/>
              <p:cNvSpPr txBox="1"/>
              <p:nvPr/>
            </p:nvSpPr>
            <p:spPr>
              <a:xfrm>
                <a:off x="5367303" y="3101693"/>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Tail Rotor</a:t>
                </a:r>
                <a:endParaRPr sz="1400" b="0" i="0" u="none" strike="noStrike" cap="none">
                  <a:solidFill>
                    <a:srgbClr val="000000"/>
                  </a:solidFill>
                  <a:latin typeface="Arial"/>
                  <a:ea typeface="Arial"/>
                  <a:cs typeface="Arial"/>
                  <a:sym typeface="Arial"/>
                </a:endParaRPr>
              </a:p>
            </p:txBody>
          </p:sp>
          <p:sp>
            <p:nvSpPr>
              <p:cNvPr id="207" name="Google Shape;207;p9"/>
              <p:cNvSpPr txBox="1"/>
              <p:nvPr/>
            </p:nvSpPr>
            <p:spPr>
              <a:xfrm>
                <a:off x="4584632" y="4274146"/>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Landing Skids</a:t>
                </a:r>
                <a:endParaRPr sz="1400" b="0" i="0" u="none" strike="noStrike" cap="none">
                  <a:solidFill>
                    <a:srgbClr val="000000"/>
                  </a:solidFill>
                  <a:latin typeface="Arial"/>
                  <a:ea typeface="Arial"/>
                  <a:cs typeface="Arial"/>
                  <a:sym typeface="Arial"/>
                </a:endParaRPr>
              </a:p>
            </p:txBody>
          </p:sp>
          <p:sp>
            <p:nvSpPr>
              <p:cNvPr id="208" name="Google Shape;208;p9"/>
              <p:cNvSpPr txBox="1"/>
              <p:nvPr/>
            </p:nvSpPr>
            <p:spPr>
              <a:xfrm>
                <a:off x="7028590" y="881862"/>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Twin Engines</a:t>
                </a:r>
                <a:endParaRPr sz="1400" b="0" i="0" u="none" strike="noStrike" cap="none">
                  <a:solidFill>
                    <a:srgbClr val="000000"/>
                  </a:solidFill>
                  <a:latin typeface="Arial"/>
                  <a:ea typeface="Arial"/>
                  <a:cs typeface="Arial"/>
                  <a:sym typeface="Arial"/>
                </a:endParaRPr>
              </a:p>
            </p:txBody>
          </p:sp>
          <p:sp>
            <p:nvSpPr>
              <p:cNvPr id="209" name="Google Shape;209;p9"/>
              <p:cNvSpPr txBox="1"/>
              <p:nvPr/>
            </p:nvSpPr>
            <p:spPr>
              <a:xfrm>
                <a:off x="6317423" y="1855350"/>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Cockpit</a:t>
                </a:r>
                <a:endParaRPr sz="1400" b="0" i="0" u="none" strike="noStrike" cap="none">
                  <a:solidFill>
                    <a:srgbClr val="000000"/>
                  </a:solidFill>
                  <a:latin typeface="Arial"/>
                  <a:ea typeface="Arial"/>
                  <a:cs typeface="Arial"/>
                  <a:sym typeface="Arial"/>
                </a:endParaRPr>
              </a:p>
            </p:txBody>
          </p:sp>
          <p:cxnSp>
            <p:nvCxnSpPr>
              <p:cNvPr id="210" name="Google Shape;210;p9"/>
              <p:cNvCxnSpPr/>
              <p:nvPr/>
            </p:nvCxnSpPr>
            <p:spPr>
              <a:xfrm>
                <a:off x="4537137" y="1271274"/>
                <a:ext cx="168561" cy="167824"/>
              </a:xfrm>
              <a:prstGeom prst="straightConnector1">
                <a:avLst/>
              </a:prstGeom>
              <a:noFill/>
              <a:ln w="12700" cap="flat" cmpd="sng">
                <a:solidFill>
                  <a:schemeClr val="lt1"/>
                </a:solidFill>
                <a:prstDash val="solid"/>
                <a:round/>
                <a:headEnd type="none" w="sm" len="sm"/>
                <a:tailEnd type="triangle" w="med" len="med"/>
              </a:ln>
            </p:spPr>
          </p:cxnSp>
          <p:cxnSp>
            <p:nvCxnSpPr>
              <p:cNvPr id="211" name="Google Shape;211;p9"/>
              <p:cNvCxnSpPr/>
              <p:nvPr/>
            </p:nvCxnSpPr>
            <p:spPr>
              <a:xfrm flipH="1">
                <a:off x="7686652" y="1008570"/>
                <a:ext cx="160092" cy="262705"/>
              </a:xfrm>
              <a:prstGeom prst="straightConnector1">
                <a:avLst/>
              </a:prstGeom>
              <a:noFill/>
              <a:ln w="12700" cap="flat" cmpd="sng">
                <a:solidFill>
                  <a:schemeClr val="lt1"/>
                </a:solidFill>
                <a:prstDash val="solid"/>
                <a:round/>
                <a:headEnd type="none" w="sm" len="sm"/>
                <a:tailEnd type="triangle" w="med" len="med"/>
              </a:ln>
            </p:spPr>
          </p:cxnSp>
          <p:cxnSp>
            <p:nvCxnSpPr>
              <p:cNvPr id="212" name="Google Shape;212;p9"/>
              <p:cNvCxnSpPr/>
              <p:nvPr/>
            </p:nvCxnSpPr>
            <p:spPr>
              <a:xfrm>
                <a:off x="5954822" y="3268418"/>
                <a:ext cx="105459" cy="139486"/>
              </a:xfrm>
              <a:prstGeom prst="straightConnector1">
                <a:avLst/>
              </a:prstGeom>
              <a:noFill/>
              <a:ln w="12700" cap="flat" cmpd="sng">
                <a:solidFill>
                  <a:schemeClr val="lt1"/>
                </a:solidFill>
                <a:prstDash val="solid"/>
                <a:round/>
                <a:headEnd type="none" w="sm" len="sm"/>
                <a:tailEnd type="triangle" w="med" len="med"/>
              </a:ln>
            </p:spPr>
          </p:cxnSp>
          <p:cxnSp>
            <p:nvCxnSpPr>
              <p:cNvPr id="213" name="Google Shape;213;p9"/>
              <p:cNvCxnSpPr/>
              <p:nvPr/>
            </p:nvCxnSpPr>
            <p:spPr>
              <a:xfrm rot="10800000">
                <a:off x="4311527" y="4304078"/>
                <a:ext cx="313015" cy="84600"/>
              </a:xfrm>
              <a:prstGeom prst="straightConnector1">
                <a:avLst/>
              </a:prstGeom>
              <a:noFill/>
              <a:ln w="12700" cap="flat" cmpd="sng">
                <a:solidFill>
                  <a:schemeClr val="lt1"/>
                </a:solidFill>
                <a:prstDash val="solid"/>
                <a:round/>
                <a:headEnd type="none" w="sm" len="sm"/>
                <a:tailEnd type="triangle" w="med" len="med"/>
              </a:ln>
            </p:spPr>
          </p:cxnSp>
          <p:cxnSp>
            <p:nvCxnSpPr>
              <p:cNvPr id="214" name="Google Shape;214;p9"/>
              <p:cNvCxnSpPr/>
              <p:nvPr/>
            </p:nvCxnSpPr>
            <p:spPr>
              <a:xfrm rot="10800000" flipH="1">
                <a:off x="6937876" y="1724025"/>
                <a:ext cx="251085" cy="230793"/>
              </a:xfrm>
              <a:prstGeom prst="straightConnector1">
                <a:avLst/>
              </a:prstGeom>
              <a:noFill/>
              <a:ln w="12700" cap="flat" cmpd="sng">
                <a:solidFill>
                  <a:schemeClr val="lt1"/>
                </a:solidFill>
                <a:prstDash val="solid"/>
                <a:round/>
                <a:headEnd type="none" w="sm" len="sm"/>
                <a:tailEnd type="triangle" w="med" len="med"/>
              </a:ln>
            </p:spPr>
          </p:cxnSp>
        </p:grpSp>
        <p:sp>
          <p:nvSpPr>
            <p:cNvPr id="215" name="Google Shape;215;p9"/>
            <p:cNvSpPr txBox="1"/>
            <p:nvPr/>
          </p:nvSpPr>
          <p:spPr>
            <a:xfrm>
              <a:off x="4277702" y="548147"/>
              <a:ext cx="35628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Geo"/>
                  <a:ea typeface="Geo"/>
                  <a:cs typeface="Geo"/>
                  <a:sym typeface="Geo"/>
                </a:rPr>
                <a:t>The UH-72 performs logistics and support missions within the US for homeland security, disaster response missions, and medical evacuations.</a:t>
              </a:r>
              <a:endParaRPr sz="1400" b="0" i="0" u="none" strike="noStrike" cap="none">
                <a:solidFill>
                  <a:srgbClr val="000000"/>
                </a:solidFill>
                <a:latin typeface="Arial"/>
                <a:ea typeface="Arial"/>
                <a:cs typeface="Arial"/>
                <a:sym typeface="Arial"/>
              </a:endParaRPr>
            </a:p>
          </p:txBody>
        </p:sp>
        <p:cxnSp>
          <p:nvCxnSpPr>
            <p:cNvPr id="216" name="Google Shape;216;p9"/>
            <p:cNvCxnSpPr/>
            <p:nvPr/>
          </p:nvCxnSpPr>
          <p:spPr>
            <a:xfrm>
              <a:off x="7108310" y="1017174"/>
              <a:ext cx="152400" cy="263029"/>
            </a:xfrm>
            <a:prstGeom prst="straightConnector1">
              <a:avLst/>
            </a:prstGeom>
            <a:noFill/>
            <a:ln w="12700" cap="flat" cmpd="sng">
              <a:solidFill>
                <a:schemeClr val="lt1"/>
              </a:solidFill>
              <a:prstDash val="solid"/>
              <a:round/>
              <a:headEnd type="none" w="sm" len="sm"/>
              <a:tailEnd type="triangle" w="med" len="med"/>
            </a:ln>
          </p:spPr>
        </p:cxnSp>
      </p:grpSp>
      <p:pic>
        <p:nvPicPr>
          <p:cNvPr id="218" name="Google Shape;218;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433" y="1913805"/>
            <a:ext cx="287740" cy="287740"/>
          </a:xfrm>
          <a:prstGeom prst="rect">
            <a:avLst/>
          </a:prstGeom>
          <a:noFill/>
          <a:ln>
            <a:noFill/>
          </a:ln>
        </p:spPr>
      </p:pic>
      <p:pic>
        <p:nvPicPr>
          <p:cNvPr id="219" name="Google Shape;219;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433" y="2310739"/>
            <a:ext cx="287740" cy="287740"/>
          </a:xfrm>
          <a:prstGeom prst="rect">
            <a:avLst/>
          </a:prstGeom>
          <a:noFill/>
          <a:ln>
            <a:noFill/>
          </a:ln>
        </p:spPr>
      </p:pic>
      <p:pic>
        <p:nvPicPr>
          <p:cNvPr id="220" name="Google Shape;220;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402" y="2705629"/>
            <a:ext cx="287740" cy="287740"/>
          </a:xfrm>
          <a:prstGeom prst="rect">
            <a:avLst/>
          </a:prstGeom>
          <a:noFill/>
          <a:ln>
            <a:noFill/>
          </a:ln>
        </p:spPr>
      </p:pic>
      <p:pic>
        <p:nvPicPr>
          <p:cNvPr id="221" name="Google Shape;221;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402" y="3392817"/>
            <a:ext cx="287740" cy="287740"/>
          </a:xfrm>
          <a:prstGeom prst="rect">
            <a:avLst/>
          </a:prstGeom>
          <a:noFill/>
          <a:ln>
            <a:noFill/>
          </a:ln>
        </p:spPr>
      </p:pic>
      <p:pic>
        <p:nvPicPr>
          <p:cNvPr id="222" name="Google Shape;222;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402" y="3794514"/>
            <a:ext cx="287740" cy="287740"/>
          </a:xfrm>
          <a:prstGeom prst="rect">
            <a:avLst/>
          </a:prstGeom>
          <a:noFill/>
          <a:ln>
            <a:noFill/>
          </a:ln>
        </p:spPr>
      </p:pic>
      <p:pic>
        <p:nvPicPr>
          <p:cNvPr id="223" name="Google Shape;223;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402" y="4178594"/>
            <a:ext cx="287740" cy="2877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txBox="1">
            <a:spLocks noGrp="1"/>
          </p:cNvSpPr>
          <p:nvPr>
            <p:ph type="title"/>
          </p:nvPr>
        </p:nvSpPr>
        <p:spPr>
          <a:xfrm>
            <a:off x="526131" y="1919430"/>
            <a:ext cx="8205506" cy="27229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2000"/>
              <a:buFont typeface="Arial"/>
              <a:buNone/>
            </a:pPr>
            <a:r>
              <a:rPr lang="en-US" sz="2000"/>
              <a:t>This lesson develops the students’ engineering blueprints to meet specific criteria and considerations.</a:t>
            </a:r>
            <a:br>
              <a:rPr lang="en-US" sz="2000"/>
            </a:br>
            <a:br>
              <a:rPr lang="en-US" sz="2000"/>
            </a:br>
            <a:r>
              <a:rPr lang="en-US" sz="2000"/>
              <a:t>In the next lesson we will conduct a Model U.N. to debate the deployment of Climate Engineering </a:t>
            </a:r>
            <a:endParaRPr/>
          </a:p>
        </p:txBody>
      </p:sp>
      <p:sp>
        <p:nvSpPr>
          <p:cNvPr id="229" name="Google Shape;229;p10"/>
          <p:cNvSpPr txBox="1">
            <a:spLocks noGrp="1"/>
          </p:cNvSpPr>
          <p:nvPr>
            <p:ph type="body" idx="1"/>
          </p:nvPr>
        </p:nvSpPr>
        <p:spPr>
          <a:xfrm>
            <a:off x="526131" y="1959634"/>
            <a:ext cx="3700462" cy="2524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Prepare for Lesson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txBox="1">
            <a:spLocks noGrp="1"/>
          </p:cNvSpPr>
          <p:nvPr>
            <p:ph type="title" idx="4294967295"/>
          </p:nvPr>
        </p:nvSpPr>
        <p:spPr>
          <a:xfrm>
            <a:off x="2023866" y="411480"/>
            <a:ext cx="5096267" cy="36933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Questions/Comments/Thoughts/Ideas welcome!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5" name="Google Shape;235;p11"/>
          <p:cNvSpPr txBox="1"/>
          <p:nvPr/>
        </p:nvSpPr>
        <p:spPr>
          <a:xfrm>
            <a:off x="2392013" y="1540105"/>
            <a:ext cx="54456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Ben Kravitz        bkravitz@iu.edu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Paul Goddard    pgoddard@iu.edu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Adam Scribner</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506694" y="2274521"/>
            <a:ext cx="7988082" cy="143532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Font typeface="Arial"/>
              <a:buNone/>
            </a:pPr>
            <a:r>
              <a:rPr lang="en-US"/>
              <a:t>Select and Revise your Climate Engineering Technology</a:t>
            </a:r>
            <a:endParaRPr/>
          </a:p>
        </p:txBody>
      </p:sp>
      <p:sp>
        <p:nvSpPr>
          <p:cNvPr id="91" name="Google Shape;91;p2"/>
          <p:cNvSpPr txBox="1">
            <a:spLocks noGrp="1"/>
          </p:cNvSpPr>
          <p:nvPr>
            <p:ph type="body" idx="1"/>
          </p:nvPr>
        </p:nvSpPr>
        <p:spPr>
          <a:xfrm>
            <a:off x="526131" y="2032786"/>
            <a:ext cx="3700462" cy="2524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Objective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3"/>
          <p:cNvSpPr txBox="1"/>
          <p:nvPr/>
        </p:nvSpPr>
        <p:spPr>
          <a:xfrm>
            <a:off x="66173" y="34199"/>
            <a:ext cx="57036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Review</a:t>
            </a:r>
            <a:endParaRPr sz="1400" b="0" i="0" u="none" strike="noStrike" cap="none">
              <a:solidFill>
                <a:srgbClr val="000000"/>
              </a:solidFill>
              <a:latin typeface="Arial"/>
              <a:ea typeface="Arial"/>
              <a:cs typeface="Arial"/>
              <a:sym typeface="Arial"/>
            </a:endParaRPr>
          </a:p>
        </p:txBody>
      </p:sp>
      <p:sp>
        <p:nvSpPr>
          <p:cNvPr id="98" name="Google Shape;98;p3"/>
          <p:cNvSpPr txBox="1">
            <a:spLocks noGrp="1"/>
          </p:cNvSpPr>
          <p:nvPr>
            <p:ph type="title" idx="4294967295"/>
          </p:nvPr>
        </p:nvSpPr>
        <p:spPr>
          <a:xfrm>
            <a:off x="1334272" y="228478"/>
            <a:ext cx="3681265" cy="83099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chemeClr val="dk1"/>
                </a:solidFill>
                <a:effectLst/>
                <a:uLnTx/>
                <a:uFillTx/>
                <a:latin typeface="Arial"/>
                <a:ea typeface="Arial"/>
                <a:cs typeface="Arial"/>
                <a:sym typeface="Arial"/>
              </a:rPr>
              <a:t>Climate Engineering: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chemeClr val="dk1"/>
                </a:solidFill>
                <a:effectLst/>
                <a:uLnTx/>
                <a:uFillTx/>
                <a:latin typeface="Arial"/>
                <a:ea typeface="Arial"/>
                <a:cs typeface="Arial"/>
                <a:sym typeface="Arial"/>
              </a:rPr>
              <a:t>Marine Cloud Brightening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6" name="Google Shape;96;p3" descr="marine cloud brightening illustration"/>
          <p:cNvPicPr preferRelativeResize="0"/>
          <p:nvPr/>
        </p:nvPicPr>
        <p:blipFill rotWithShape="1">
          <a:blip r:embed="rId3">
            <a:alphaModFix/>
          </a:blip>
          <a:srcRect t="12963" b="12408"/>
          <a:stretch/>
        </p:blipFill>
        <p:spPr>
          <a:xfrm>
            <a:off x="622300" y="1143000"/>
            <a:ext cx="5105211" cy="2857500"/>
          </a:xfrm>
          <a:prstGeom prst="rect">
            <a:avLst/>
          </a:prstGeom>
          <a:noFill/>
          <a:ln>
            <a:noFill/>
          </a:ln>
        </p:spPr>
      </p:pic>
      <p:sp>
        <p:nvSpPr>
          <p:cNvPr id="99" name="Google Shape;99;p3"/>
          <p:cNvSpPr txBox="1"/>
          <p:nvPr/>
        </p:nvSpPr>
        <p:spPr>
          <a:xfrm>
            <a:off x="539590" y="4000500"/>
            <a:ext cx="461609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690304"/>
                </a:solidFill>
                <a:latin typeface="Arial"/>
                <a:ea typeface="Arial"/>
                <a:cs typeface="Arial"/>
                <a:sym typeface="Arial"/>
              </a:rPr>
              <a:t>https://www.youtube.com/watch?v=cgJyw2cTrW4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p4"/>
          <p:cNvSpPr txBox="1"/>
          <p:nvPr/>
        </p:nvSpPr>
        <p:spPr>
          <a:xfrm>
            <a:off x="66173" y="34199"/>
            <a:ext cx="57036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Review</a:t>
            </a:r>
            <a:endParaRPr sz="1400" b="0" i="0" u="none" strike="noStrike" cap="none">
              <a:solidFill>
                <a:srgbClr val="000000"/>
              </a:solidFill>
              <a:latin typeface="Arial"/>
              <a:ea typeface="Arial"/>
              <a:cs typeface="Arial"/>
              <a:sym typeface="Arial"/>
            </a:endParaRPr>
          </a:p>
        </p:txBody>
      </p:sp>
      <p:sp>
        <p:nvSpPr>
          <p:cNvPr id="107" name="Google Shape;107;p4"/>
          <p:cNvSpPr txBox="1"/>
          <p:nvPr/>
        </p:nvSpPr>
        <p:spPr>
          <a:xfrm>
            <a:off x="1334272" y="228478"/>
            <a:ext cx="368126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Climate Engineering: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Marine Cloud Brightening</a:t>
            </a:r>
            <a:endParaRPr sz="1400" b="0" i="0" u="none" strike="noStrike" cap="none">
              <a:solidFill>
                <a:srgbClr val="000000"/>
              </a:solidFill>
              <a:latin typeface="Arial"/>
              <a:ea typeface="Arial"/>
              <a:cs typeface="Arial"/>
              <a:sym typeface="Arial"/>
            </a:endParaRPr>
          </a:p>
        </p:txBody>
      </p:sp>
      <p:sp>
        <p:nvSpPr>
          <p:cNvPr id="109" name="Google Shape;109;p4">
            <a:extLst>
              <a:ext uri="{C183D7F6-B498-43B3-948B-1728B52AA6E4}">
                <adec:decorative xmlns:adec="http://schemas.microsoft.com/office/drawing/2017/decorative" val="1"/>
              </a:ext>
            </a:extLst>
          </p:cNvPr>
          <p:cNvSpPr txBox="1">
            <a:spLocks noGrp="1"/>
          </p:cNvSpPr>
          <p:nvPr>
            <p:ph type="title" idx="4294967295"/>
          </p:nvPr>
        </p:nvSpPr>
        <p:spPr>
          <a:xfrm>
            <a:off x="5939689" y="1218630"/>
            <a:ext cx="3425100" cy="36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85200C"/>
                </a:solidFill>
                <a:effectLst/>
                <a:uLnTx/>
                <a:uFillTx/>
                <a:latin typeface="Arial"/>
                <a:ea typeface="Arial"/>
                <a:cs typeface="Arial"/>
                <a:sym typeface="Arial"/>
              </a:rPr>
              <a:t>Features </a:t>
            </a:r>
            <a:endParaRPr kumimoji="0" lang="en-US" sz="1400" b="0" i="0" u="none" strike="noStrike" kern="0" cap="none" spc="0" normalizeH="0" baseline="0" noProof="0" dirty="0">
              <a:ln>
                <a:noFill/>
              </a:ln>
              <a:solidFill>
                <a:srgbClr val="85200C"/>
              </a:solidFill>
              <a:effectLst/>
              <a:uLnTx/>
              <a:uFillTx/>
              <a:latin typeface="Arial"/>
              <a:ea typeface="Arial"/>
              <a:cs typeface="Arial"/>
              <a:sym typeface="Arial"/>
            </a:endParaRPr>
          </a:p>
        </p:txBody>
      </p:sp>
      <p:sp>
        <p:nvSpPr>
          <p:cNvPr id="105" name="Google Shape;105;p4"/>
          <p:cNvSpPr txBox="1"/>
          <p:nvPr/>
        </p:nvSpPr>
        <p:spPr>
          <a:xfrm>
            <a:off x="5814863" y="1320247"/>
            <a:ext cx="3333900" cy="27083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690304"/>
              </a:solidFill>
              <a:latin typeface="Arial"/>
              <a:ea typeface="Arial"/>
              <a:cs typeface="Arial"/>
              <a:sym typeface="Arial"/>
            </a:endParaRPr>
          </a:p>
          <a:p>
            <a:pPr marL="285750" marR="0" lvl="0" indent="-285750" algn="l" rtl="0">
              <a:lnSpc>
                <a:spcPct val="100000"/>
              </a:lnSpc>
              <a:spcBef>
                <a:spcPts val="0"/>
              </a:spcBef>
              <a:spcAft>
                <a:spcPts val="0"/>
              </a:spcAft>
              <a:buClr>
                <a:srgbClr val="690304"/>
              </a:buClr>
              <a:buSzPts val="1600"/>
              <a:buFont typeface="Arial"/>
              <a:buChar char="•"/>
            </a:pPr>
            <a:r>
              <a:rPr lang="en-US" sz="1600" b="0" i="0" u="none" strike="noStrike" cap="none" dirty="0">
                <a:solidFill>
                  <a:srgbClr val="690304"/>
                </a:solidFill>
                <a:latin typeface="Arial"/>
                <a:ea typeface="Arial"/>
                <a:cs typeface="Arial"/>
                <a:sym typeface="Arial"/>
              </a:rPr>
              <a:t>Utilizes environmental systems (clouds and seawater)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600"/>
              <a:buFont typeface="Arial"/>
              <a:buChar char="•"/>
            </a:pPr>
            <a:r>
              <a:rPr lang="en-US" sz="1600" b="0" i="0" u="none" strike="noStrike" cap="none" dirty="0">
                <a:solidFill>
                  <a:srgbClr val="690304"/>
                </a:solidFill>
                <a:latin typeface="Arial"/>
                <a:ea typeface="Arial"/>
                <a:cs typeface="Arial"/>
                <a:sym typeface="Arial"/>
              </a:rPr>
              <a:t>Works to reduce global warming by brightening clouds in order to reflect incoming solar radiation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600"/>
              <a:buFont typeface="Arial"/>
              <a:buChar char="•"/>
            </a:pPr>
            <a:r>
              <a:rPr lang="en-US" sz="1600" b="0" i="0" u="none" strike="noStrike" cap="none" dirty="0">
                <a:solidFill>
                  <a:srgbClr val="690304"/>
                </a:solidFill>
                <a:latin typeface="Arial"/>
                <a:ea typeface="Arial"/>
                <a:cs typeface="Arial"/>
                <a:sym typeface="Arial"/>
              </a:rPr>
              <a:t>A relatively inexpensive technology that can be scaled from local- to global-scale  </a:t>
            </a:r>
            <a:endParaRPr sz="1600" dirty="0">
              <a:solidFill>
                <a:srgbClr val="690304"/>
              </a:solidFill>
            </a:endParaRPr>
          </a:p>
        </p:txBody>
      </p:sp>
      <p:pic>
        <p:nvPicPr>
          <p:cNvPr id="104" name="Google Shape;104;p4" descr="Marine Cloud brightening example"/>
          <p:cNvPicPr preferRelativeResize="0"/>
          <p:nvPr/>
        </p:nvPicPr>
        <p:blipFill rotWithShape="1">
          <a:blip r:embed="rId3">
            <a:alphaModFix/>
          </a:blip>
          <a:srcRect t="12963" b="12408"/>
          <a:stretch/>
        </p:blipFill>
        <p:spPr>
          <a:xfrm>
            <a:off x="622300" y="1143000"/>
            <a:ext cx="5105211" cy="2857500"/>
          </a:xfrm>
          <a:prstGeom prst="rect">
            <a:avLst/>
          </a:prstGeom>
          <a:noFill/>
          <a:ln>
            <a:noFill/>
          </a:ln>
        </p:spPr>
      </p:pic>
      <p:sp>
        <p:nvSpPr>
          <p:cNvPr id="108" name="Google Shape;108;p4"/>
          <p:cNvSpPr txBox="1"/>
          <p:nvPr/>
        </p:nvSpPr>
        <p:spPr>
          <a:xfrm>
            <a:off x="539590" y="4000500"/>
            <a:ext cx="461609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690304"/>
                </a:solidFill>
                <a:latin typeface="Arial"/>
                <a:ea typeface="Arial"/>
                <a:cs typeface="Arial"/>
                <a:sym typeface="Arial"/>
              </a:rPr>
              <a:t>https://www.youtube.com/watch?v=cgJyw2cTrW4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aea75fdf15_0_0"/>
          <p:cNvSpPr txBox="1">
            <a:spLocks noGrp="1"/>
          </p:cNvSpPr>
          <p:nvPr>
            <p:ph type="title" idx="4294967295"/>
          </p:nvPr>
        </p:nvSpPr>
        <p:spPr>
          <a:xfrm>
            <a:off x="66173" y="34199"/>
            <a:ext cx="5703600" cy="36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Review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5" name="Google Shape;115;g2aea75fdf15_0_0"/>
          <p:cNvSpPr txBox="1"/>
          <p:nvPr/>
        </p:nvSpPr>
        <p:spPr>
          <a:xfrm>
            <a:off x="946150" y="787400"/>
            <a:ext cx="38481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Limitations: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a:p>
            <a:pPr marL="285750" marR="0" lvl="0" indent="-285750" algn="l" rtl="0">
              <a:lnSpc>
                <a:spcPct val="100000"/>
              </a:lnSpc>
              <a:spcBef>
                <a:spcPts val="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Cost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Preferred ocean environment (low clouds, low background aerosols, far from land)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Will greatly benefit from global cooperation and support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Does not address increasing atmospheric greenhouse gases nor ocean acidification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p:txBody>
      </p:sp>
      <p:sp>
        <p:nvSpPr>
          <p:cNvPr id="116" name="Google Shape;116;g2aea75fdf15_0_0"/>
          <p:cNvSpPr txBox="1"/>
          <p:nvPr/>
        </p:nvSpPr>
        <p:spPr>
          <a:xfrm>
            <a:off x="4870450" y="787399"/>
            <a:ext cx="4019700" cy="400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690304"/>
                </a:solidFill>
                <a:latin typeface="Arial"/>
                <a:ea typeface="Arial"/>
                <a:cs typeface="Arial"/>
                <a:sym typeface="Arial"/>
              </a:rPr>
              <a:t>Risks: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a:p>
            <a:pPr marL="285750" marR="0" lvl="0" indent="-285750" algn="l" rtl="0">
              <a:lnSpc>
                <a:spcPct val="100000"/>
              </a:lnSpc>
              <a:spcBef>
                <a:spcPts val="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Regional to global changes in precipitation amounts and patterns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Regional changes to atmospheric and oceanic chemistry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Impacts on biology and ecosystems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690304"/>
              </a:buClr>
              <a:buSzPts val="1800"/>
              <a:buFont typeface="Arial"/>
              <a:buChar char="•"/>
            </a:pPr>
            <a:r>
              <a:rPr lang="en-US" sz="1800" b="0" i="0" u="none" strike="noStrike" cap="none">
                <a:solidFill>
                  <a:srgbClr val="690304"/>
                </a:solidFill>
                <a:latin typeface="Arial"/>
                <a:ea typeface="Arial"/>
                <a:cs typeface="Arial"/>
                <a:sym typeface="Arial"/>
              </a:rPr>
              <a:t>Potential for rapid change if abruptly terminated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90304"/>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5"/>
          <p:cNvSpPr txBox="1">
            <a:spLocks noGrp="1"/>
          </p:cNvSpPr>
          <p:nvPr>
            <p:ph type="title" idx="4294967295"/>
          </p:nvPr>
        </p:nvSpPr>
        <p:spPr>
          <a:xfrm>
            <a:off x="352359" y="643977"/>
            <a:ext cx="3681265" cy="83099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chemeClr val="dk1"/>
                </a:solidFill>
                <a:effectLst/>
                <a:uLnTx/>
                <a:uFillTx/>
                <a:latin typeface="Arial"/>
                <a:ea typeface="Arial"/>
                <a:cs typeface="Arial"/>
                <a:sym typeface="Arial"/>
              </a:rPr>
              <a:t>Revisit your three climate engineering designs.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26" name="Google Shape;126;p5">
            <a:extLst>
              <a:ext uri="{C183D7F6-B498-43B3-948B-1728B52AA6E4}">
                <adec:decorative xmlns:adec="http://schemas.microsoft.com/office/drawing/2017/decorative" val="1"/>
              </a:ext>
            </a:extLst>
          </p:cNvPr>
          <p:cNvGrpSpPr/>
          <p:nvPr/>
        </p:nvGrpSpPr>
        <p:grpSpPr>
          <a:xfrm>
            <a:off x="66174" y="2011680"/>
            <a:ext cx="4569161" cy="2636070"/>
            <a:chOff x="66174" y="2011680"/>
            <a:chExt cx="4569161" cy="2636070"/>
          </a:xfrm>
        </p:grpSpPr>
        <p:pic>
          <p:nvPicPr>
            <p:cNvPr id="127" name="Google Shape;127;p5" descr="Diagram&#10;&#10;Description automatically generated"/>
            <p:cNvPicPr preferRelativeResize="0"/>
            <p:nvPr/>
          </p:nvPicPr>
          <p:blipFill rotWithShape="1">
            <a:blip r:embed="rId3">
              <a:alphaModFix/>
            </a:blip>
            <a:srcRect/>
            <a:stretch/>
          </p:blipFill>
          <p:spPr>
            <a:xfrm>
              <a:off x="66174" y="2011680"/>
              <a:ext cx="4253637" cy="2623076"/>
            </a:xfrm>
            <a:prstGeom prst="rect">
              <a:avLst/>
            </a:prstGeom>
            <a:noFill/>
            <a:ln>
              <a:noFill/>
            </a:ln>
          </p:spPr>
        </p:pic>
        <p:sp>
          <p:nvSpPr>
            <p:cNvPr id="128" name="Google Shape;128;p5"/>
            <p:cNvSpPr txBox="1"/>
            <p:nvPr/>
          </p:nvSpPr>
          <p:spPr>
            <a:xfrm>
              <a:off x="3811757" y="4416918"/>
              <a:ext cx="82357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NCA4</a:t>
              </a:r>
              <a:endParaRPr sz="1400" b="0" i="0" u="none" strike="noStrike" cap="none">
                <a:solidFill>
                  <a:srgbClr val="000000"/>
                </a:solidFill>
                <a:latin typeface="Arial"/>
                <a:ea typeface="Arial"/>
                <a:cs typeface="Arial"/>
                <a:sym typeface="Arial"/>
              </a:endParaRPr>
            </a:p>
          </p:txBody>
        </p:sp>
      </p:grpSp>
      <p:grpSp>
        <p:nvGrpSpPr>
          <p:cNvPr id="123" name="Google Shape;123;p5">
            <a:extLst>
              <a:ext uri="{C183D7F6-B498-43B3-948B-1728B52AA6E4}">
                <adec:decorative xmlns:adec="http://schemas.microsoft.com/office/drawing/2017/decorative" val="1"/>
              </a:ext>
            </a:extLst>
          </p:cNvPr>
          <p:cNvGrpSpPr/>
          <p:nvPr/>
        </p:nvGrpSpPr>
        <p:grpSpPr>
          <a:xfrm>
            <a:off x="4375404" y="66174"/>
            <a:ext cx="5105065" cy="2685437"/>
            <a:chOff x="4375404" y="66174"/>
            <a:chExt cx="5105065" cy="2685437"/>
          </a:xfrm>
        </p:grpSpPr>
        <p:pic>
          <p:nvPicPr>
            <p:cNvPr id="124" name="Google Shape;124;p5" descr="Diagram, map&#10;&#10;Description automatically generated"/>
            <p:cNvPicPr preferRelativeResize="0"/>
            <p:nvPr/>
          </p:nvPicPr>
          <p:blipFill rotWithShape="1">
            <a:blip r:embed="rId4">
              <a:alphaModFix/>
            </a:blip>
            <a:srcRect/>
            <a:stretch/>
          </p:blipFill>
          <p:spPr>
            <a:xfrm>
              <a:off x="4375404" y="66174"/>
              <a:ext cx="4702422" cy="2639956"/>
            </a:xfrm>
            <a:prstGeom prst="rect">
              <a:avLst/>
            </a:prstGeom>
            <a:noFill/>
            <a:ln>
              <a:noFill/>
            </a:ln>
          </p:spPr>
        </p:pic>
        <p:sp>
          <p:nvSpPr>
            <p:cNvPr id="125" name="Google Shape;125;p5"/>
            <p:cNvSpPr txBox="1"/>
            <p:nvPr/>
          </p:nvSpPr>
          <p:spPr>
            <a:xfrm>
              <a:off x="8656891" y="2520779"/>
              <a:ext cx="82357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NASA</a:t>
              </a:r>
              <a:endParaRPr sz="1400" b="0" i="0" u="none" strike="noStrike" cap="none">
                <a:solidFill>
                  <a:srgbClr val="000000"/>
                </a:solidFill>
                <a:latin typeface="Arial"/>
                <a:ea typeface="Arial"/>
                <a:cs typeface="Arial"/>
                <a:sym typeface="Arial"/>
              </a:endParaRPr>
            </a:p>
          </p:txBody>
        </p:sp>
      </p:grpSp>
      <p:sp>
        <p:nvSpPr>
          <p:cNvPr id="121" name="Google Shape;121;p5"/>
          <p:cNvSpPr txBox="1"/>
          <p:nvPr/>
        </p:nvSpPr>
        <p:spPr>
          <a:xfrm>
            <a:off x="4473702" y="2892739"/>
            <a:ext cx="4505826"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How well do your designs modify environmental systems in order to slow global warming and/or climate change?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idx="4294967295"/>
          </p:nvPr>
        </p:nvSpPr>
        <p:spPr>
          <a:xfrm>
            <a:off x="723098" y="49610"/>
            <a:ext cx="7697804" cy="92333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690304"/>
                </a:solidFill>
                <a:effectLst/>
                <a:uLnTx/>
                <a:uFillTx/>
                <a:latin typeface="Arial"/>
                <a:ea typeface="Arial"/>
                <a:cs typeface="Arial"/>
                <a:sym typeface="Arial"/>
              </a:rPr>
              <a:t>Use the Decision Matrix to help decide which of your designs to further develop. Can you combine features from multiple designs to better meet the criteria? Provide feedback to your group members.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134" name="Google Shape;134;p22"/>
          <p:cNvGraphicFramePr/>
          <p:nvPr>
            <p:extLst>
              <p:ext uri="{D42A27DB-BD31-4B8C-83A1-F6EECF244321}">
                <p14:modId xmlns:p14="http://schemas.microsoft.com/office/powerpoint/2010/main" val="1677900063"/>
              </p:ext>
            </p:extLst>
          </p:nvPr>
        </p:nvGraphicFramePr>
        <p:xfrm>
          <a:off x="1307901" y="1143934"/>
          <a:ext cx="6528200" cy="3214700"/>
        </p:xfrm>
        <a:graphic>
          <a:graphicData uri="http://schemas.openxmlformats.org/drawingml/2006/table">
            <a:tbl>
              <a:tblPr firstRow="1" bandRow="1">
                <a:tableStyleId>{5940675A-B579-460E-94D1-54222C63F5DA}</a:tableStyleId>
              </a:tblPr>
              <a:tblGrid>
                <a:gridCol w="5669775">
                  <a:extLst>
                    <a:ext uri="{9D8B030D-6E8A-4147-A177-3AD203B41FA5}">
                      <a16:colId xmlns:a16="http://schemas.microsoft.com/office/drawing/2014/main" val="20000"/>
                    </a:ext>
                  </a:extLst>
                </a:gridCol>
                <a:gridCol w="858425">
                  <a:extLst>
                    <a:ext uri="{9D8B030D-6E8A-4147-A177-3AD203B41FA5}">
                      <a16:colId xmlns:a16="http://schemas.microsoft.com/office/drawing/2014/main" val="20001"/>
                    </a:ext>
                  </a:extLst>
                </a:gridCol>
              </a:tblGrid>
              <a:tr h="360825">
                <a:tc>
                  <a:txBody>
                    <a:bodyPr/>
                    <a:lstStyle/>
                    <a:p>
                      <a:pPr marL="0" marR="0" lvl="0" indent="0" algn="ctr" rtl="0">
                        <a:lnSpc>
                          <a:spcPct val="107000"/>
                        </a:lnSpc>
                        <a:spcBef>
                          <a:spcPts val="0"/>
                        </a:spcBef>
                        <a:spcAft>
                          <a:spcPts val="0"/>
                        </a:spcAft>
                        <a:buNone/>
                      </a:pPr>
                      <a:r>
                        <a:rPr lang="en-US" sz="1100" u="none" strike="noStrike" cap="none"/>
                        <a:t>Criteria to Consider when Selecting and Revising your Designs</a:t>
                      </a:r>
                      <a:endParaRPr sz="900" b="1" u="none" strike="noStrike" cap="none">
                        <a:latin typeface="Calibri"/>
                        <a:ea typeface="Calibri"/>
                        <a:cs typeface="Calibri"/>
                        <a:sym typeface="Calibri"/>
                      </a:endParaRPr>
                    </a:p>
                  </a:txBody>
                  <a:tcPr marL="55425" marR="55425" marT="0" marB="0" anchor="ctr"/>
                </a:tc>
                <a:tc>
                  <a:txBody>
                    <a:bodyPr/>
                    <a:lstStyle/>
                    <a:p>
                      <a:pPr marL="0" marR="0" lvl="0" indent="0" algn="ctr" rtl="0">
                        <a:lnSpc>
                          <a:spcPct val="107000"/>
                        </a:lnSpc>
                        <a:spcBef>
                          <a:spcPts val="0"/>
                        </a:spcBef>
                        <a:spcAft>
                          <a:spcPts val="0"/>
                        </a:spcAft>
                        <a:buNone/>
                      </a:pPr>
                      <a:r>
                        <a:rPr lang="en-US" sz="1100" u="none" strike="noStrike" cap="none"/>
                        <a:t>Score 1-5</a:t>
                      </a:r>
                      <a:endParaRPr sz="900" b="1" u="none" strike="noStrike" cap="none">
                        <a:latin typeface="Calibri"/>
                        <a:ea typeface="Calibri"/>
                        <a:cs typeface="Calibri"/>
                        <a:sym typeface="Calibri"/>
                      </a:endParaRPr>
                    </a:p>
                  </a:txBody>
                  <a:tcPr marL="55425" marR="55425" marT="0" marB="0" anchor="ctr"/>
                </a:tc>
                <a:extLst>
                  <a:ext uri="{0D108BD9-81ED-4DB2-BD59-A6C34878D82A}">
                    <a16:rowId xmlns:a16="http://schemas.microsoft.com/office/drawing/2014/main" val="10000"/>
                  </a:ext>
                </a:extLst>
              </a:tr>
              <a:tr h="397725">
                <a:tc>
                  <a:txBody>
                    <a:bodyPr/>
                    <a:lstStyle/>
                    <a:p>
                      <a:pPr marL="0" marR="0" lvl="0" indent="0" algn="l" rtl="0">
                        <a:lnSpc>
                          <a:spcPct val="107000"/>
                        </a:lnSpc>
                        <a:spcBef>
                          <a:spcPts val="0"/>
                        </a:spcBef>
                        <a:spcAft>
                          <a:spcPts val="0"/>
                        </a:spcAft>
                        <a:buNone/>
                      </a:pPr>
                      <a:r>
                        <a:rPr lang="en-US" sz="1000" u="none" strike="noStrike" cap="none"/>
                        <a:t>How well does your design slow global warming and/or climate change?</a:t>
                      </a:r>
                      <a:endParaRPr sz="900" u="none" strike="noStrike" cap="none"/>
                    </a:p>
                    <a:p>
                      <a:pPr marL="0" marR="0" lvl="0" indent="0" algn="l" rtl="0">
                        <a:lnSpc>
                          <a:spcPct val="107000"/>
                        </a:lnSpc>
                        <a:spcBef>
                          <a:spcPts val="0"/>
                        </a:spcBef>
                        <a:spcAft>
                          <a:spcPts val="0"/>
                        </a:spcAft>
                        <a:buNone/>
                      </a:pPr>
                      <a:r>
                        <a:rPr lang="en-US" sz="1000" u="none" strike="noStrike" cap="none"/>
                        <a:t>(1 - not well, 5 - very well)</a:t>
                      </a:r>
                      <a:endParaRPr sz="900" u="none" strike="noStrike" cap="none">
                        <a:latin typeface="Calibri"/>
                        <a:ea typeface="Calibri"/>
                        <a:cs typeface="Calibri"/>
                        <a:sym typeface="Calibri"/>
                      </a:endParaRPr>
                    </a:p>
                  </a:txBody>
                  <a:tcPr marL="55425" marR="55425" marT="0" marB="0" anchor="ctr"/>
                </a:tc>
                <a:tc>
                  <a:txBody>
                    <a:bodyPr/>
                    <a:lstStyle/>
                    <a:p>
                      <a:pPr marL="0" marR="0" lvl="0" indent="0" algn="l" rtl="0">
                        <a:lnSpc>
                          <a:spcPct val="107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5425" marR="55425" marT="0" marB="0" anchor="b"/>
                </a:tc>
                <a:extLst>
                  <a:ext uri="{0D108BD9-81ED-4DB2-BD59-A6C34878D82A}">
                    <a16:rowId xmlns:a16="http://schemas.microsoft.com/office/drawing/2014/main" val="10001"/>
                  </a:ext>
                </a:extLst>
              </a:tr>
              <a:tr h="397725">
                <a:tc>
                  <a:txBody>
                    <a:bodyPr/>
                    <a:lstStyle/>
                    <a:p>
                      <a:pPr marL="0" marR="0" lvl="0" indent="0" algn="l" rtl="0">
                        <a:lnSpc>
                          <a:spcPct val="107000"/>
                        </a:lnSpc>
                        <a:spcBef>
                          <a:spcPts val="0"/>
                        </a:spcBef>
                        <a:spcAft>
                          <a:spcPts val="0"/>
                        </a:spcAft>
                        <a:buNone/>
                      </a:pPr>
                      <a:r>
                        <a:rPr lang="en-US" sz="1000" u="none" strike="noStrike" cap="none"/>
                        <a:t>Does your technology modify or work with an environmental system?</a:t>
                      </a:r>
                      <a:endParaRPr sz="900" u="none" strike="noStrike" cap="none"/>
                    </a:p>
                    <a:p>
                      <a:pPr marL="0" marR="0" lvl="0" indent="0" algn="l" rtl="0">
                        <a:lnSpc>
                          <a:spcPct val="107000"/>
                        </a:lnSpc>
                        <a:spcBef>
                          <a:spcPts val="0"/>
                        </a:spcBef>
                        <a:spcAft>
                          <a:spcPts val="0"/>
                        </a:spcAft>
                        <a:buNone/>
                      </a:pPr>
                      <a:r>
                        <a:rPr lang="en-US" sz="1000" u="none" strike="noStrike" cap="none"/>
                        <a:t>(1 - does not, 5 - perfect match)</a:t>
                      </a:r>
                      <a:endParaRPr sz="900" u="none" strike="noStrike" cap="none">
                        <a:latin typeface="Calibri"/>
                        <a:ea typeface="Calibri"/>
                        <a:cs typeface="Calibri"/>
                        <a:sym typeface="Calibri"/>
                      </a:endParaRPr>
                    </a:p>
                  </a:txBody>
                  <a:tcPr marL="55425" marR="55425" marT="0" marB="0" anchor="ctr"/>
                </a:tc>
                <a:tc>
                  <a:txBody>
                    <a:bodyPr/>
                    <a:lstStyle/>
                    <a:p>
                      <a:pPr marL="0" marR="0" lvl="0" indent="0" algn="l" rtl="0">
                        <a:lnSpc>
                          <a:spcPct val="107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5425" marR="55425" marT="0" marB="0" anchor="b"/>
                </a:tc>
                <a:extLst>
                  <a:ext uri="{0D108BD9-81ED-4DB2-BD59-A6C34878D82A}">
                    <a16:rowId xmlns:a16="http://schemas.microsoft.com/office/drawing/2014/main" val="10002"/>
                  </a:ext>
                </a:extLst>
              </a:tr>
              <a:tr h="467525">
                <a:tc>
                  <a:txBody>
                    <a:bodyPr/>
                    <a:lstStyle/>
                    <a:p>
                      <a:pPr marL="0" marR="0" lvl="0" indent="0" algn="l" rtl="0">
                        <a:lnSpc>
                          <a:spcPct val="107000"/>
                        </a:lnSpc>
                        <a:spcBef>
                          <a:spcPts val="0"/>
                        </a:spcBef>
                        <a:spcAft>
                          <a:spcPts val="0"/>
                        </a:spcAft>
                        <a:buNone/>
                      </a:pPr>
                      <a:r>
                        <a:rPr lang="en-US" sz="1000" u="none" strike="noStrike" cap="none"/>
                        <a:t>What is the cost of your technology (consider materials, resources, and upkeep)?</a:t>
                      </a:r>
                      <a:endParaRPr sz="900" u="none" strike="noStrike" cap="none"/>
                    </a:p>
                    <a:p>
                      <a:pPr marL="0" marR="0" lvl="0" indent="0" algn="l" rtl="0">
                        <a:lnSpc>
                          <a:spcPct val="107000"/>
                        </a:lnSpc>
                        <a:spcBef>
                          <a:spcPts val="0"/>
                        </a:spcBef>
                        <a:spcAft>
                          <a:spcPts val="0"/>
                        </a:spcAft>
                        <a:buNone/>
                      </a:pPr>
                      <a:r>
                        <a:rPr lang="en-US" sz="1000" u="none" strike="noStrike" cap="none"/>
                        <a:t>(1 - high cost, 5 - low cost)</a:t>
                      </a:r>
                      <a:endParaRPr sz="900" u="none" strike="noStrike" cap="none">
                        <a:latin typeface="Calibri"/>
                        <a:ea typeface="Calibri"/>
                        <a:cs typeface="Calibri"/>
                        <a:sym typeface="Calibri"/>
                      </a:endParaRPr>
                    </a:p>
                  </a:txBody>
                  <a:tcPr marL="55425" marR="55425" marT="0" marB="0" anchor="ctr"/>
                </a:tc>
                <a:tc>
                  <a:txBody>
                    <a:bodyPr/>
                    <a:lstStyle/>
                    <a:p>
                      <a:pPr marL="0" marR="0" lvl="0" indent="0" algn="l" rtl="0">
                        <a:lnSpc>
                          <a:spcPct val="107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5425" marR="55425" marT="0" marB="0" anchor="b"/>
                </a:tc>
                <a:extLst>
                  <a:ext uri="{0D108BD9-81ED-4DB2-BD59-A6C34878D82A}">
                    <a16:rowId xmlns:a16="http://schemas.microsoft.com/office/drawing/2014/main" val="10003"/>
                  </a:ext>
                </a:extLst>
              </a:tr>
              <a:tr h="397725">
                <a:tc>
                  <a:txBody>
                    <a:bodyPr/>
                    <a:lstStyle/>
                    <a:p>
                      <a:pPr marL="0" marR="0" lvl="0" indent="0" algn="l" rtl="0">
                        <a:lnSpc>
                          <a:spcPct val="107000"/>
                        </a:lnSpc>
                        <a:spcBef>
                          <a:spcPts val="0"/>
                        </a:spcBef>
                        <a:spcAft>
                          <a:spcPts val="0"/>
                        </a:spcAft>
                        <a:buNone/>
                      </a:pPr>
                      <a:r>
                        <a:rPr lang="en-US" sz="1000" u="none" strike="noStrike" cap="none"/>
                        <a:t>Does your design scale well (can you test your technology on a small-scale, then expand to large-scale deployment)? (1 - not well, 5 - very well)</a:t>
                      </a:r>
                      <a:endParaRPr sz="900" u="none" strike="noStrike" cap="none">
                        <a:latin typeface="Calibri"/>
                        <a:ea typeface="Calibri"/>
                        <a:cs typeface="Calibri"/>
                        <a:sym typeface="Calibri"/>
                      </a:endParaRPr>
                    </a:p>
                  </a:txBody>
                  <a:tcPr marL="55425" marR="55425" marT="0" marB="0" anchor="ctr"/>
                </a:tc>
                <a:tc>
                  <a:txBody>
                    <a:bodyPr/>
                    <a:lstStyle/>
                    <a:p>
                      <a:pPr marL="0" marR="0" lvl="0" indent="0" algn="l" rtl="0">
                        <a:lnSpc>
                          <a:spcPct val="107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5425" marR="55425" marT="0" marB="0" anchor="b"/>
                </a:tc>
                <a:extLst>
                  <a:ext uri="{0D108BD9-81ED-4DB2-BD59-A6C34878D82A}">
                    <a16:rowId xmlns:a16="http://schemas.microsoft.com/office/drawing/2014/main" val="10004"/>
                  </a:ext>
                </a:extLst>
              </a:tr>
              <a:tr h="397725">
                <a:tc>
                  <a:txBody>
                    <a:bodyPr/>
                    <a:lstStyle/>
                    <a:p>
                      <a:pPr marL="0" marR="0" lvl="0" indent="0" algn="l" rtl="0">
                        <a:lnSpc>
                          <a:spcPct val="107000"/>
                        </a:lnSpc>
                        <a:spcBef>
                          <a:spcPts val="0"/>
                        </a:spcBef>
                        <a:spcAft>
                          <a:spcPts val="0"/>
                        </a:spcAft>
                        <a:buNone/>
                      </a:pPr>
                      <a:r>
                        <a:rPr lang="en-US" sz="1000" u="none" strike="noStrike" cap="none"/>
                        <a:t>Rate the amount of unintended negative consequences of deploying your technology?</a:t>
                      </a:r>
                      <a:endParaRPr/>
                    </a:p>
                    <a:p>
                      <a:pPr marL="0" marR="0" lvl="0" indent="0" algn="l" rtl="0">
                        <a:lnSpc>
                          <a:spcPct val="107000"/>
                        </a:lnSpc>
                        <a:spcBef>
                          <a:spcPts val="0"/>
                        </a:spcBef>
                        <a:spcAft>
                          <a:spcPts val="0"/>
                        </a:spcAft>
                        <a:buNone/>
                      </a:pPr>
                      <a:r>
                        <a:rPr lang="en-US" sz="1000" u="none" strike="noStrike" cap="none"/>
                        <a:t>(1 - many, 5 - few)</a:t>
                      </a:r>
                      <a:endParaRPr sz="900" u="none" strike="noStrike" cap="none">
                        <a:latin typeface="Calibri"/>
                        <a:ea typeface="Calibri"/>
                        <a:cs typeface="Calibri"/>
                        <a:sym typeface="Calibri"/>
                      </a:endParaRPr>
                    </a:p>
                  </a:txBody>
                  <a:tcPr marL="55425" marR="55425" marT="0" marB="0" anchor="ctr"/>
                </a:tc>
                <a:tc>
                  <a:txBody>
                    <a:bodyPr/>
                    <a:lstStyle/>
                    <a:p>
                      <a:pPr marL="0" marR="0" lvl="0" indent="0" algn="l" rtl="0">
                        <a:lnSpc>
                          <a:spcPct val="107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5425" marR="55425" marT="0" marB="0" anchor="b"/>
                </a:tc>
                <a:extLst>
                  <a:ext uri="{0D108BD9-81ED-4DB2-BD59-A6C34878D82A}">
                    <a16:rowId xmlns:a16="http://schemas.microsoft.com/office/drawing/2014/main" val="10005"/>
                  </a:ext>
                </a:extLst>
              </a:tr>
              <a:tr h="397725">
                <a:tc>
                  <a:txBody>
                    <a:bodyPr/>
                    <a:lstStyle/>
                    <a:p>
                      <a:pPr marL="0" marR="0" lvl="0" indent="0" algn="l" rtl="0">
                        <a:lnSpc>
                          <a:spcPct val="107000"/>
                        </a:lnSpc>
                        <a:spcBef>
                          <a:spcPts val="0"/>
                        </a:spcBef>
                        <a:spcAft>
                          <a:spcPts val="0"/>
                        </a:spcAft>
                        <a:buNone/>
                      </a:pPr>
                      <a:r>
                        <a:rPr lang="en-US" sz="1000" u="none" strike="noStrike" cap="none"/>
                        <a:t>Is your design unique? (1 – other students have similar designs, 5 – it’s one-of-a-kind!)</a:t>
                      </a:r>
                      <a:endParaRPr sz="900" u="none" strike="noStrike" cap="none">
                        <a:latin typeface="Calibri"/>
                        <a:ea typeface="Calibri"/>
                        <a:cs typeface="Calibri"/>
                        <a:sym typeface="Calibri"/>
                      </a:endParaRPr>
                    </a:p>
                  </a:txBody>
                  <a:tcPr marL="55425" marR="55425" marT="0" marB="0" anchor="ctr"/>
                </a:tc>
                <a:tc>
                  <a:txBody>
                    <a:bodyPr/>
                    <a:lstStyle/>
                    <a:p>
                      <a:pPr marL="0" marR="0" lvl="0" indent="0" algn="l" rtl="0">
                        <a:lnSpc>
                          <a:spcPct val="107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5425" marR="55425" marT="0" marB="0" anchor="b"/>
                </a:tc>
                <a:extLst>
                  <a:ext uri="{0D108BD9-81ED-4DB2-BD59-A6C34878D82A}">
                    <a16:rowId xmlns:a16="http://schemas.microsoft.com/office/drawing/2014/main" val="10006"/>
                  </a:ext>
                </a:extLst>
              </a:tr>
              <a:tr h="397725">
                <a:tc>
                  <a:txBody>
                    <a:bodyPr/>
                    <a:lstStyle/>
                    <a:p>
                      <a:pPr marL="0" marR="0" lvl="0" indent="0" algn="r" rtl="0">
                        <a:lnSpc>
                          <a:spcPct val="107000"/>
                        </a:lnSpc>
                        <a:spcBef>
                          <a:spcPts val="0"/>
                        </a:spcBef>
                        <a:spcAft>
                          <a:spcPts val="0"/>
                        </a:spcAft>
                        <a:buNone/>
                      </a:pPr>
                      <a:r>
                        <a:rPr lang="en-US" sz="1000" u="none" strike="noStrike" cap="none"/>
                        <a:t>Total (max 30 points)</a:t>
                      </a:r>
                      <a:endParaRPr sz="900" b="1" u="none" strike="noStrike" cap="none">
                        <a:latin typeface="Calibri"/>
                        <a:ea typeface="Calibri"/>
                        <a:cs typeface="Calibri"/>
                        <a:sym typeface="Calibri"/>
                      </a:endParaRPr>
                    </a:p>
                  </a:txBody>
                  <a:tcPr marL="55425" marR="55425" marT="0" marB="0" anchor="ctr"/>
                </a:tc>
                <a:tc>
                  <a:txBody>
                    <a:bodyPr/>
                    <a:lstStyle/>
                    <a:p>
                      <a:pPr marL="0" marR="0" lvl="0" indent="0" algn="l" rtl="0">
                        <a:lnSpc>
                          <a:spcPct val="107000"/>
                        </a:lnSpc>
                        <a:spcBef>
                          <a:spcPts val="0"/>
                        </a:spcBef>
                        <a:spcAft>
                          <a:spcPts val="0"/>
                        </a:spcAft>
                        <a:buNone/>
                      </a:pPr>
                      <a:r>
                        <a:rPr lang="en-US" sz="900" u="none" strike="noStrike" cap="none" dirty="0"/>
                        <a:t> </a:t>
                      </a:r>
                      <a:endParaRPr sz="900" u="none" strike="noStrike" cap="none" dirty="0">
                        <a:latin typeface="Calibri"/>
                        <a:ea typeface="Calibri"/>
                        <a:cs typeface="Calibri"/>
                        <a:sym typeface="Calibri"/>
                      </a:endParaRPr>
                    </a:p>
                  </a:txBody>
                  <a:tcPr marL="55425" marR="55425" marT="0" marB="0" anchor="b"/>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506694" y="2274521"/>
            <a:ext cx="7988082" cy="143532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Font typeface="Arial"/>
              <a:buNone/>
            </a:pPr>
            <a:r>
              <a:rPr lang="en-US"/>
              <a:t>Create an Engineering Blueprint</a:t>
            </a:r>
            <a:endParaRPr/>
          </a:p>
        </p:txBody>
      </p:sp>
      <p:sp>
        <p:nvSpPr>
          <p:cNvPr id="140" name="Google Shape;140;p7"/>
          <p:cNvSpPr txBox="1">
            <a:spLocks noGrp="1"/>
          </p:cNvSpPr>
          <p:nvPr>
            <p:ph type="body" idx="1"/>
          </p:nvPr>
        </p:nvSpPr>
        <p:spPr>
          <a:xfrm>
            <a:off x="526131" y="2032786"/>
            <a:ext cx="3700462" cy="2524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Objective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8"/>
          <p:cNvSpPr txBox="1">
            <a:spLocks noGrp="1"/>
          </p:cNvSpPr>
          <p:nvPr>
            <p:ph type="title" idx="4294967295"/>
          </p:nvPr>
        </p:nvSpPr>
        <p:spPr>
          <a:xfrm>
            <a:off x="66174" y="66174"/>
            <a:ext cx="3880184" cy="36933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chemeClr val="dk1"/>
                </a:solidFill>
                <a:effectLst/>
                <a:uLnTx/>
                <a:uFillTx/>
                <a:latin typeface="Arial"/>
                <a:ea typeface="Arial"/>
                <a:cs typeface="Arial"/>
                <a:sym typeface="Arial"/>
              </a:rPr>
              <a:t>Final Product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5" name="Google Shape;145;p8"/>
          <p:cNvSpPr txBox="1"/>
          <p:nvPr/>
        </p:nvSpPr>
        <p:spPr>
          <a:xfrm>
            <a:off x="166486" y="704513"/>
            <a:ext cx="265248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Create an Engineering Blueprint</a:t>
            </a:r>
            <a:endParaRPr sz="1400" b="0" i="0" u="none" strike="noStrike" cap="none">
              <a:solidFill>
                <a:srgbClr val="000000"/>
              </a:solidFill>
              <a:latin typeface="Arial"/>
              <a:ea typeface="Arial"/>
              <a:cs typeface="Arial"/>
              <a:sym typeface="Arial"/>
            </a:endParaRPr>
          </a:p>
        </p:txBody>
      </p:sp>
      <p:grpSp>
        <p:nvGrpSpPr>
          <p:cNvPr id="147" name="Google Shape;147;p8">
            <a:extLst>
              <a:ext uri="{C183D7F6-B498-43B3-948B-1728B52AA6E4}">
                <adec:decorative xmlns:adec="http://schemas.microsoft.com/office/drawing/2017/decorative" val="1"/>
              </a:ext>
            </a:extLst>
          </p:cNvPr>
          <p:cNvGrpSpPr/>
          <p:nvPr/>
        </p:nvGrpSpPr>
        <p:grpSpPr>
          <a:xfrm>
            <a:off x="3158899" y="42550"/>
            <a:ext cx="6080547" cy="4719948"/>
            <a:chOff x="2992208" y="42550"/>
            <a:chExt cx="6080547" cy="4719948"/>
          </a:xfrm>
        </p:grpSpPr>
        <p:grpSp>
          <p:nvGrpSpPr>
            <p:cNvPr id="148" name="Google Shape;148;p8"/>
            <p:cNvGrpSpPr/>
            <p:nvPr/>
          </p:nvGrpSpPr>
          <p:grpSpPr>
            <a:xfrm>
              <a:off x="2992208" y="42550"/>
              <a:ext cx="6080547" cy="4719948"/>
              <a:chOff x="3012948" y="61602"/>
              <a:chExt cx="6012180" cy="4666879"/>
            </a:xfrm>
          </p:grpSpPr>
          <p:grpSp>
            <p:nvGrpSpPr>
              <p:cNvPr id="149" name="Google Shape;149;p8"/>
              <p:cNvGrpSpPr/>
              <p:nvPr/>
            </p:nvGrpSpPr>
            <p:grpSpPr>
              <a:xfrm>
                <a:off x="3012948" y="61602"/>
                <a:ext cx="6012180" cy="4666879"/>
                <a:chOff x="3012948" y="61602"/>
                <a:chExt cx="6012180" cy="4666879"/>
              </a:xfrm>
            </p:grpSpPr>
            <p:pic>
              <p:nvPicPr>
                <p:cNvPr id="150" name="Google Shape;150;p8" descr="Diagram, engineering drawing&#10;&#10;Description automatically generated"/>
                <p:cNvPicPr preferRelativeResize="0"/>
                <p:nvPr/>
              </p:nvPicPr>
              <p:blipFill rotWithShape="1">
                <a:blip r:embed="rId3">
                  <a:alphaModFix/>
                </a:blip>
                <a:srcRect/>
                <a:stretch/>
              </p:blipFill>
              <p:spPr>
                <a:xfrm>
                  <a:off x="3012948" y="61602"/>
                  <a:ext cx="5883748" cy="4622945"/>
                </a:xfrm>
                <a:prstGeom prst="rect">
                  <a:avLst/>
                </a:prstGeom>
                <a:noFill/>
                <a:ln>
                  <a:noFill/>
                </a:ln>
              </p:spPr>
            </p:pic>
            <p:sp>
              <p:nvSpPr>
                <p:cNvPr id="151" name="Google Shape;151;p8"/>
                <p:cNvSpPr txBox="1"/>
                <p:nvPr/>
              </p:nvSpPr>
              <p:spPr>
                <a:xfrm>
                  <a:off x="7004304" y="4513037"/>
                  <a:ext cx="202082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https://www.bluemoonpatentprints.com</a:t>
                  </a:r>
                  <a:endParaRPr sz="1400" b="0" i="0" u="none" strike="noStrike" cap="none">
                    <a:solidFill>
                      <a:srgbClr val="000000"/>
                    </a:solidFill>
                    <a:latin typeface="Arial"/>
                    <a:ea typeface="Arial"/>
                    <a:cs typeface="Arial"/>
                    <a:sym typeface="Arial"/>
                  </a:endParaRPr>
                </a:p>
              </p:txBody>
            </p:sp>
          </p:grpSp>
          <p:grpSp>
            <p:nvGrpSpPr>
              <p:cNvPr id="152" name="Google Shape;152;p8"/>
              <p:cNvGrpSpPr/>
              <p:nvPr/>
            </p:nvGrpSpPr>
            <p:grpSpPr>
              <a:xfrm>
                <a:off x="3318306" y="2956314"/>
                <a:ext cx="2854989" cy="97449"/>
                <a:chOff x="3318061" y="2956314"/>
                <a:chExt cx="2876570" cy="97449"/>
              </a:xfrm>
            </p:grpSpPr>
            <p:cxnSp>
              <p:nvCxnSpPr>
                <p:cNvPr id="153" name="Google Shape;153;p8"/>
                <p:cNvCxnSpPr/>
                <p:nvPr/>
              </p:nvCxnSpPr>
              <p:spPr>
                <a:xfrm>
                  <a:off x="3318061" y="3005047"/>
                  <a:ext cx="2869830" cy="0"/>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54" name="Google Shape;154;p8"/>
                <p:cNvCxnSpPr/>
                <p:nvPr/>
              </p:nvCxnSpPr>
              <p:spPr>
                <a:xfrm>
                  <a:off x="6194631" y="2956314"/>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55" name="Google Shape;155;p8"/>
                <p:cNvCxnSpPr/>
                <p:nvPr/>
              </p:nvCxnSpPr>
              <p:spPr>
                <a:xfrm>
                  <a:off x="3318065" y="2956322"/>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grpSp>
          <p:grpSp>
            <p:nvGrpSpPr>
              <p:cNvPr id="156" name="Google Shape;156;p8"/>
              <p:cNvGrpSpPr/>
              <p:nvPr/>
            </p:nvGrpSpPr>
            <p:grpSpPr>
              <a:xfrm rot="5400000">
                <a:off x="2296073" y="1872450"/>
                <a:ext cx="1906952" cy="97440"/>
                <a:chOff x="3351276" y="870250"/>
                <a:chExt cx="2729484" cy="97442"/>
              </a:xfrm>
            </p:grpSpPr>
            <p:cxnSp>
              <p:nvCxnSpPr>
                <p:cNvPr id="157" name="Google Shape;157;p8"/>
                <p:cNvCxnSpPr/>
                <p:nvPr/>
              </p:nvCxnSpPr>
              <p:spPr>
                <a:xfrm>
                  <a:off x="3351276" y="918972"/>
                  <a:ext cx="2729484" cy="0"/>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58" name="Google Shape;158;p8"/>
                <p:cNvCxnSpPr/>
                <p:nvPr/>
              </p:nvCxnSpPr>
              <p:spPr>
                <a:xfrm>
                  <a:off x="6080760" y="870251"/>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59" name="Google Shape;159;p8"/>
                <p:cNvCxnSpPr/>
                <p:nvPr/>
              </p:nvCxnSpPr>
              <p:spPr>
                <a:xfrm>
                  <a:off x="3351276" y="870250"/>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grpSp>
          <p:grpSp>
            <p:nvGrpSpPr>
              <p:cNvPr id="160" name="Google Shape;160;p8"/>
              <p:cNvGrpSpPr/>
              <p:nvPr/>
            </p:nvGrpSpPr>
            <p:grpSpPr>
              <a:xfrm rot="5400000">
                <a:off x="5789389" y="1561458"/>
                <a:ext cx="980170" cy="97440"/>
                <a:chOff x="3351276" y="870250"/>
                <a:chExt cx="2729484" cy="97442"/>
              </a:xfrm>
            </p:grpSpPr>
            <p:cxnSp>
              <p:nvCxnSpPr>
                <p:cNvPr id="161" name="Google Shape;161;p8"/>
                <p:cNvCxnSpPr/>
                <p:nvPr/>
              </p:nvCxnSpPr>
              <p:spPr>
                <a:xfrm>
                  <a:off x="3351276" y="918972"/>
                  <a:ext cx="2729484" cy="0"/>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62" name="Google Shape;162;p8"/>
                <p:cNvCxnSpPr/>
                <p:nvPr/>
              </p:nvCxnSpPr>
              <p:spPr>
                <a:xfrm>
                  <a:off x="6080760" y="870251"/>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63" name="Google Shape;163;p8"/>
                <p:cNvCxnSpPr/>
                <p:nvPr/>
              </p:nvCxnSpPr>
              <p:spPr>
                <a:xfrm>
                  <a:off x="3351276" y="870250"/>
                  <a:ext cx="0" cy="97441"/>
                </a:xfrm>
                <a:prstGeom prst="straightConnector1">
                  <a:avLst/>
                </a:prstGeom>
                <a:noFill/>
                <a:ln w="952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grpSp>
          <p:sp>
            <p:nvSpPr>
              <p:cNvPr id="164" name="Google Shape;164;p8"/>
              <p:cNvSpPr txBox="1"/>
              <p:nvPr/>
            </p:nvSpPr>
            <p:spPr>
              <a:xfrm>
                <a:off x="4229592" y="2953928"/>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42’9’’</a:t>
                </a:r>
                <a:endParaRPr sz="1400" b="0" i="0" u="none" strike="noStrike" cap="none">
                  <a:solidFill>
                    <a:srgbClr val="000000"/>
                  </a:solidFill>
                  <a:latin typeface="Arial"/>
                  <a:ea typeface="Arial"/>
                  <a:cs typeface="Arial"/>
                  <a:sym typeface="Arial"/>
                </a:endParaRPr>
              </a:p>
            </p:txBody>
          </p:sp>
          <p:sp>
            <p:nvSpPr>
              <p:cNvPr id="165" name="Google Shape;165;p8"/>
              <p:cNvSpPr txBox="1"/>
              <p:nvPr/>
            </p:nvSpPr>
            <p:spPr>
              <a:xfrm rot="-5400000">
                <a:off x="2760228" y="1813448"/>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36’1’’</a:t>
                </a:r>
                <a:endParaRPr sz="1400" b="0" i="0" u="none" strike="noStrike" cap="none">
                  <a:solidFill>
                    <a:srgbClr val="000000"/>
                  </a:solidFill>
                  <a:latin typeface="Arial"/>
                  <a:ea typeface="Arial"/>
                  <a:cs typeface="Arial"/>
                  <a:sym typeface="Arial"/>
                </a:endParaRPr>
              </a:p>
            </p:txBody>
          </p:sp>
          <p:sp>
            <p:nvSpPr>
              <p:cNvPr id="166" name="Google Shape;166;p8"/>
              <p:cNvSpPr txBox="1"/>
              <p:nvPr/>
            </p:nvSpPr>
            <p:spPr>
              <a:xfrm rot="-5400000">
                <a:off x="5790222" y="1448140"/>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11’4’’</a:t>
                </a:r>
                <a:endParaRPr sz="1400" b="0" i="0" u="none" strike="noStrike" cap="none">
                  <a:solidFill>
                    <a:srgbClr val="000000"/>
                  </a:solidFill>
                  <a:latin typeface="Arial"/>
                  <a:ea typeface="Arial"/>
                  <a:cs typeface="Arial"/>
                  <a:sym typeface="Arial"/>
                </a:endParaRPr>
              </a:p>
            </p:txBody>
          </p:sp>
          <p:sp>
            <p:nvSpPr>
              <p:cNvPr id="167" name="Google Shape;167;p8"/>
              <p:cNvSpPr txBox="1"/>
              <p:nvPr/>
            </p:nvSpPr>
            <p:spPr>
              <a:xfrm>
                <a:off x="3818800" y="1092065"/>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Main Rotor</a:t>
                </a:r>
                <a:endParaRPr sz="1400" b="0" i="0" u="none" strike="noStrike" cap="none">
                  <a:solidFill>
                    <a:srgbClr val="000000"/>
                  </a:solidFill>
                  <a:latin typeface="Arial"/>
                  <a:ea typeface="Arial"/>
                  <a:cs typeface="Arial"/>
                  <a:sym typeface="Arial"/>
                </a:endParaRPr>
              </a:p>
            </p:txBody>
          </p:sp>
          <p:sp>
            <p:nvSpPr>
              <p:cNvPr id="168" name="Google Shape;168;p8"/>
              <p:cNvSpPr txBox="1"/>
              <p:nvPr/>
            </p:nvSpPr>
            <p:spPr>
              <a:xfrm>
                <a:off x="5367303" y="3101693"/>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Tail Rotor</a:t>
                </a:r>
                <a:endParaRPr sz="1400" b="0" i="0" u="none" strike="noStrike" cap="none">
                  <a:solidFill>
                    <a:srgbClr val="000000"/>
                  </a:solidFill>
                  <a:latin typeface="Arial"/>
                  <a:ea typeface="Arial"/>
                  <a:cs typeface="Arial"/>
                  <a:sym typeface="Arial"/>
                </a:endParaRPr>
              </a:p>
            </p:txBody>
          </p:sp>
          <p:sp>
            <p:nvSpPr>
              <p:cNvPr id="169" name="Google Shape;169;p8"/>
              <p:cNvSpPr txBox="1"/>
              <p:nvPr/>
            </p:nvSpPr>
            <p:spPr>
              <a:xfrm>
                <a:off x="4584632" y="4274146"/>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Landing Skids</a:t>
                </a:r>
                <a:endParaRPr sz="1400" b="0" i="0" u="none" strike="noStrike" cap="none">
                  <a:solidFill>
                    <a:srgbClr val="000000"/>
                  </a:solidFill>
                  <a:latin typeface="Arial"/>
                  <a:ea typeface="Arial"/>
                  <a:cs typeface="Arial"/>
                  <a:sym typeface="Arial"/>
                </a:endParaRPr>
              </a:p>
            </p:txBody>
          </p:sp>
          <p:sp>
            <p:nvSpPr>
              <p:cNvPr id="170" name="Google Shape;170;p8"/>
              <p:cNvSpPr txBox="1"/>
              <p:nvPr/>
            </p:nvSpPr>
            <p:spPr>
              <a:xfrm>
                <a:off x="7028590" y="881862"/>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Twin Engines</a:t>
                </a:r>
                <a:endParaRPr sz="1400" b="0" i="0" u="none" strike="noStrike" cap="none">
                  <a:solidFill>
                    <a:srgbClr val="000000"/>
                  </a:solidFill>
                  <a:latin typeface="Arial"/>
                  <a:ea typeface="Arial"/>
                  <a:cs typeface="Arial"/>
                  <a:sym typeface="Arial"/>
                </a:endParaRPr>
              </a:p>
            </p:txBody>
          </p:sp>
          <p:sp>
            <p:nvSpPr>
              <p:cNvPr id="171" name="Google Shape;171;p8"/>
              <p:cNvSpPr txBox="1"/>
              <p:nvPr/>
            </p:nvSpPr>
            <p:spPr>
              <a:xfrm>
                <a:off x="6317423" y="1855350"/>
                <a:ext cx="871538"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Cockpit</a:t>
                </a:r>
                <a:endParaRPr sz="1400" b="0" i="0" u="none" strike="noStrike" cap="none">
                  <a:solidFill>
                    <a:srgbClr val="000000"/>
                  </a:solidFill>
                  <a:latin typeface="Arial"/>
                  <a:ea typeface="Arial"/>
                  <a:cs typeface="Arial"/>
                  <a:sym typeface="Arial"/>
                </a:endParaRPr>
              </a:p>
            </p:txBody>
          </p:sp>
          <p:cxnSp>
            <p:nvCxnSpPr>
              <p:cNvPr id="172" name="Google Shape;172;p8"/>
              <p:cNvCxnSpPr/>
              <p:nvPr/>
            </p:nvCxnSpPr>
            <p:spPr>
              <a:xfrm>
                <a:off x="4537137" y="1271274"/>
                <a:ext cx="168561" cy="167824"/>
              </a:xfrm>
              <a:prstGeom prst="straightConnector1">
                <a:avLst/>
              </a:prstGeom>
              <a:noFill/>
              <a:ln w="12700" cap="flat" cmpd="sng">
                <a:solidFill>
                  <a:schemeClr val="lt1"/>
                </a:solidFill>
                <a:prstDash val="solid"/>
                <a:round/>
                <a:headEnd type="none" w="sm" len="sm"/>
                <a:tailEnd type="triangle" w="med" len="med"/>
              </a:ln>
            </p:spPr>
          </p:cxnSp>
          <p:cxnSp>
            <p:nvCxnSpPr>
              <p:cNvPr id="173" name="Google Shape;173;p8"/>
              <p:cNvCxnSpPr/>
              <p:nvPr/>
            </p:nvCxnSpPr>
            <p:spPr>
              <a:xfrm flipH="1">
                <a:off x="7686652" y="1008570"/>
                <a:ext cx="160092" cy="262705"/>
              </a:xfrm>
              <a:prstGeom prst="straightConnector1">
                <a:avLst/>
              </a:prstGeom>
              <a:noFill/>
              <a:ln w="12700" cap="flat" cmpd="sng">
                <a:solidFill>
                  <a:schemeClr val="lt1"/>
                </a:solidFill>
                <a:prstDash val="solid"/>
                <a:round/>
                <a:headEnd type="none" w="sm" len="sm"/>
                <a:tailEnd type="triangle" w="med" len="med"/>
              </a:ln>
            </p:spPr>
          </p:cxnSp>
          <p:cxnSp>
            <p:nvCxnSpPr>
              <p:cNvPr id="174" name="Google Shape;174;p8"/>
              <p:cNvCxnSpPr/>
              <p:nvPr/>
            </p:nvCxnSpPr>
            <p:spPr>
              <a:xfrm>
                <a:off x="5954822" y="3268418"/>
                <a:ext cx="105459" cy="139486"/>
              </a:xfrm>
              <a:prstGeom prst="straightConnector1">
                <a:avLst/>
              </a:prstGeom>
              <a:noFill/>
              <a:ln w="12700" cap="flat" cmpd="sng">
                <a:solidFill>
                  <a:schemeClr val="lt1"/>
                </a:solidFill>
                <a:prstDash val="solid"/>
                <a:round/>
                <a:headEnd type="none" w="sm" len="sm"/>
                <a:tailEnd type="triangle" w="med" len="med"/>
              </a:ln>
            </p:spPr>
          </p:cxnSp>
          <p:cxnSp>
            <p:nvCxnSpPr>
              <p:cNvPr id="175" name="Google Shape;175;p8"/>
              <p:cNvCxnSpPr/>
              <p:nvPr/>
            </p:nvCxnSpPr>
            <p:spPr>
              <a:xfrm rot="10800000">
                <a:off x="4311527" y="4304078"/>
                <a:ext cx="313015" cy="84600"/>
              </a:xfrm>
              <a:prstGeom prst="straightConnector1">
                <a:avLst/>
              </a:prstGeom>
              <a:noFill/>
              <a:ln w="12700" cap="flat" cmpd="sng">
                <a:solidFill>
                  <a:schemeClr val="lt1"/>
                </a:solidFill>
                <a:prstDash val="solid"/>
                <a:round/>
                <a:headEnd type="none" w="sm" len="sm"/>
                <a:tailEnd type="triangle" w="med" len="med"/>
              </a:ln>
            </p:spPr>
          </p:cxnSp>
          <p:cxnSp>
            <p:nvCxnSpPr>
              <p:cNvPr id="176" name="Google Shape;176;p8"/>
              <p:cNvCxnSpPr/>
              <p:nvPr/>
            </p:nvCxnSpPr>
            <p:spPr>
              <a:xfrm rot="10800000" flipH="1">
                <a:off x="6937876" y="1724025"/>
                <a:ext cx="251085" cy="230793"/>
              </a:xfrm>
              <a:prstGeom prst="straightConnector1">
                <a:avLst/>
              </a:prstGeom>
              <a:noFill/>
              <a:ln w="12700" cap="flat" cmpd="sng">
                <a:solidFill>
                  <a:schemeClr val="lt1"/>
                </a:solidFill>
                <a:prstDash val="solid"/>
                <a:round/>
                <a:headEnd type="none" w="sm" len="sm"/>
                <a:tailEnd type="triangle" w="med" len="med"/>
              </a:ln>
            </p:spPr>
          </p:cxnSp>
        </p:grpSp>
        <p:sp>
          <p:nvSpPr>
            <p:cNvPr id="177" name="Google Shape;177;p8"/>
            <p:cNvSpPr txBox="1"/>
            <p:nvPr/>
          </p:nvSpPr>
          <p:spPr>
            <a:xfrm>
              <a:off x="4277702" y="548147"/>
              <a:ext cx="35628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Geo"/>
                  <a:ea typeface="Geo"/>
                  <a:cs typeface="Geo"/>
                  <a:sym typeface="Geo"/>
                </a:rPr>
                <a:t>The UH-72 performs logistics and support missions within the US for homeland security, disaster response missions, and medical evacuations.</a:t>
              </a:r>
              <a:endParaRPr sz="1400" b="0" i="0" u="none" strike="noStrike" cap="none">
                <a:solidFill>
                  <a:srgbClr val="000000"/>
                </a:solidFill>
                <a:latin typeface="Arial"/>
                <a:ea typeface="Arial"/>
                <a:cs typeface="Arial"/>
                <a:sym typeface="Arial"/>
              </a:endParaRPr>
            </a:p>
          </p:txBody>
        </p:sp>
        <p:cxnSp>
          <p:nvCxnSpPr>
            <p:cNvPr id="178" name="Google Shape;178;p8"/>
            <p:cNvCxnSpPr/>
            <p:nvPr/>
          </p:nvCxnSpPr>
          <p:spPr>
            <a:xfrm>
              <a:off x="7108310" y="1017174"/>
              <a:ext cx="152400" cy="263029"/>
            </a:xfrm>
            <a:prstGeom prst="straightConnector1">
              <a:avLst/>
            </a:prstGeom>
            <a:noFill/>
            <a:ln w="12700" cap="flat" cmpd="sng">
              <a:solidFill>
                <a:schemeClr val="lt1"/>
              </a:solidFill>
              <a:prstDash val="solid"/>
              <a:round/>
              <a:headEnd type="none" w="sm" len="sm"/>
              <a:tailEnd type="triangle" w="med" len="med"/>
            </a:ln>
          </p:spPr>
        </p:cxnSp>
      </p:grpSp>
    </p:spTree>
  </p:cSld>
  <p:clrMapOvr>
    <a:masterClrMapping/>
  </p:clrMapOvr>
</p:sld>
</file>

<file path=ppt/theme/theme1.xml><?xml version="1.0" encoding="utf-8"?>
<a:theme xmlns:a="http://schemas.openxmlformats.org/drawingml/2006/main" name="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On-screen Show (16:9)</PresentationFormat>
  <Paragraphs>98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Geo</vt:lpstr>
      <vt:lpstr>Noto Sans Symbols</vt:lpstr>
      <vt:lpstr>Arial</vt:lpstr>
      <vt:lpstr>Calibri</vt:lpstr>
      <vt:lpstr>Main</vt:lpstr>
      <vt:lpstr>Climate Engineering Teaching Module Lesson 3 – Climate Engineering Design</vt:lpstr>
      <vt:lpstr>Select and Revise your Climate Engineering Technology</vt:lpstr>
      <vt:lpstr>Climate Engineering: Marine Cloud Brightening</vt:lpstr>
      <vt:lpstr>Features </vt:lpstr>
      <vt:lpstr>Review </vt:lpstr>
      <vt:lpstr>Revisit your three climate engineering designs.</vt:lpstr>
      <vt:lpstr>Use the Decision Matrix to help decide which of your designs to further develop. Can you combine features from multiple designs to better meet the criteria? Provide feedback to your group members.</vt:lpstr>
      <vt:lpstr>Create an Engineering Blueprint</vt:lpstr>
      <vt:lpstr>Final Product</vt:lpstr>
      <vt:lpstr>Final Product (cont)</vt:lpstr>
      <vt:lpstr>This lesson develops the students’ engineering blueprints to meet specific criteria and considerations.  In the next lesson we will conduct a Model U.N. to debate the deployment of Climate Engineering </vt:lpstr>
      <vt:lpstr>Questions/Comments/Thoughts/Ideas 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Kravitz, Ben</dc:creator>
  <cp:lastModifiedBy>Droppo, Ruth A</cp:lastModifiedBy>
  <cp:revision>1</cp:revision>
  <dcterms:created xsi:type="dcterms:W3CDTF">2019-04-25T13:04:01Z</dcterms:created>
  <dcterms:modified xsi:type="dcterms:W3CDTF">2024-08-08T13:43:55Z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